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67" r:id="rId3"/>
    <p:sldId id="257" r:id="rId4"/>
    <p:sldId id="258" r:id="rId5"/>
    <p:sldId id="259" r:id="rId6"/>
    <p:sldId id="266" r:id="rId7"/>
    <p:sldId id="260" r:id="rId8"/>
    <p:sldId id="265" r:id="rId9"/>
    <p:sldId id="261" r:id="rId10"/>
    <p:sldId id="264" r:id="rId11"/>
    <p:sldId id="288" r:id="rId12"/>
    <p:sldId id="262" r:id="rId13"/>
    <p:sldId id="263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82" r:id="rId22"/>
    <p:sldId id="275" r:id="rId23"/>
    <p:sldId id="276" r:id="rId24"/>
    <p:sldId id="283" r:id="rId25"/>
    <p:sldId id="277" r:id="rId26"/>
    <p:sldId id="278" r:id="rId27"/>
    <p:sldId id="279" r:id="rId28"/>
    <p:sldId id="284" r:id="rId29"/>
    <p:sldId id="285" r:id="rId30"/>
    <p:sldId id="281" r:id="rId31"/>
    <p:sldId id="280" r:id="rId32"/>
    <p:sldId id="286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2" r:id="rId47"/>
    <p:sldId id="303" r:id="rId48"/>
    <p:sldId id="304" r:id="rId49"/>
    <p:sldId id="305" r:id="rId50"/>
    <p:sldId id="301" r:id="rId51"/>
    <p:sldId id="306" r:id="rId52"/>
    <p:sldId id="307" r:id="rId53"/>
    <p:sldId id="309" r:id="rId54"/>
    <p:sldId id="308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7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51A4C3-526C-42E2-875C-59FA89C1E62A}" type="doc">
      <dgm:prSet loTypeId="urn:microsoft.com/office/officeart/2008/layout/HexagonCluster" loCatId="picture" qsTypeId="urn:microsoft.com/office/officeart/2005/8/quickstyle/simple2" qsCatId="simple" csTypeId="urn:microsoft.com/office/officeart/2005/8/colors/accent1_2" csCatId="accent1" phldr="1"/>
      <dgm:spPr/>
    </dgm:pt>
    <dgm:pt modelId="{38EAAA11-11D3-4CA9-9415-7C5974BCCE06}">
      <dgm:prSet phldrT="[Texto]" custT="1"/>
      <dgm:spPr/>
      <dgm:t>
        <a:bodyPr/>
        <a:lstStyle/>
        <a:p>
          <a:pPr algn="l"/>
          <a:r>
            <a:rPr lang="es-MX" sz="1800" dirty="0" smtClean="0"/>
            <a:t>1-Recibir orden de apertura</a:t>
          </a:r>
        </a:p>
        <a:p>
          <a:pPr algn="l"/>
          <a:r>
            <a:rPr lang="es-MX" sz="1800" dirty="0" smtClean="0"/>
            <a:t>2-Activación  del mecanismo</a:t>
          </a:r>
        </a:p>
        <a:p>
          <a:pPr algn="l"/>
          <a:r>
            <a:rPr lang="es-MX" sz="1800" dirty="0" smtClean="0"/>
            <a:t>3- Apertura ( contacto móvil desplazado)</a:t>
          </a:r>
        </a:p>
        <a:p>
          <a:pPr algn="l"/>
          <a:r>
            <a:rPr lang="es-MX" sz="1800" dirty="0" smtClean="0"/>
            <a:t>4-Producción del arco</a:t>
          </a:r>
        </a:p>
        <a:p>
          <a:pPr algn="l"/>
          <a:r>
            <a:rPr lang="es-MX" sz="1800" dirty="0" smtClean="0"/>
            <a:t>5-extinción del arco.</a:t>
          </a:r>
        </a:p>
        <a:p>
          <a:pPr algn="just"/>
          <a:endParaRPr lang="en-US" sz="1800" dirty="0"/>
        </a:p>
      </dgm:t>
    </dgm:pt>
    <dgm:pt modelId="{21D1262B-4F80-4B59-970A-44DEA0E20E89}" type="parTrans" cxnId="{B6E087E3-B8D9-4F97-9A92-518A9935BDE2}">
      <dgm:prSet/>
      <dgm:spPr/>
      <dgm:t>
        <a:bodyPr/>
        <a:lstStyle/>
        <a:p>
          <a:endParaRPr lang="en-US"/>
        </a:p>
      </dgm:t>
    </dgm:pt>
    <dgm:pt modelId="{5F45A0CA-D569-43D7-BC3C-D9B6F772263D}" type="sibTrans" cxnId="{B6E087E3-B8D9-4F97-9A92-518A9935BDE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ttp://rafael-alvarez.blog.galeon.com/files/2013/11/43-54-4.jpg"/>
        </a:ext>
      </dgm:extLst>
    </dgm:pt>
    <dgm:pt modelId="{DD462DC2-4091-47A0-8D6D-0C6C5D621E17}" type="pres">
      <dgm:prSet presAssocID="{D951A4C3-526C-42E2-875C-59FA89C1E62A}" presName="Name0" presStyleCnt="0">
        <dgm:presLayoutVars>
          <dgm:chMax val="21"/>
          <dgm:chPref val="21"/>
        </dgm:presLayoutVars>
      </dgm:prSet>
      <dgm:spPr/>
    </dgm:pt>
    <dgm:pt modelId="{ED7C4460-C72E-4525-85C6-C7B01B798EA2}" type="pres">
      <dgm:prSet presAssocID="{38EAAA11-11D3-4CA9-9415-7C5974BCCE06}" presName="text1" presStyleCnt="0"/>
      <dgm:spPr/>
    </dgm:pt>
    <dgm:pt modelId="{AF08B5EA-1978-446B-9DF5-B6EB84C2D83E}" type="pres">
      <dgm:prSet presAssocID="{38EAAA11-11D3-4CA9-9415-7C5974BCCE06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07261-1EB9-4651-BA58-710F54F84E19}" type="pres">
      <dgm:prSet presAssocID="{38EAAA11-11D3-4CA9-9415-7C5974BCCE06}" presName="textaccent1" presStyleCnt="0"/>
      <dgm:spPr/>
    </dgm:pt>
    <dgm:pt modelId="{9D0AFDE9-5891-431B-AB2B-77ABE49B632A}" type="pres">
      <dgm:prSet presAssocID="{38EAAA11-11D3-4CA9-9415-7C5974BCCE06}" presName="accentRepeatNode" presStyleLbl="solidAlignAcc1" presStyleIdx="0" presStyleCnt="2"/>
      <dgm:spPr/>
    </dgm:pt>
    <dgm:pt modelId="{FDC909F2-0F1D-4F13-B30B-B910997EB1EA}" type="pres">
      <dgm:prSet presAssocID="{5F45A0CA-D569-43D7-BC3C-D9B6F772263D}" presName="image1" presStyleCnt="0"/>
      <dgm:spPr/>
    </dgm:pt>
    <dgm:pt modelId="{83C56A2E-9002-4275-8276-9AD4A5F2DF19}" type="pres">
      <dgm:prSet presAssocID="{5F45A0CA-D569-43D7-BC3C-D9B6F772263D}" presName="imageRepeatNode" presStyleLbl="alignAcc1" presStyleIdx="0" presStyleCnt="1" custLinFactNeighborX="-68581" custLinFactNeighborY="1245"/>
      <dgm:spPr/>
      <dgm:t>
        <a:bodyPr/>
        <a:lstStyle/>
        <a:p>
          <a:endParaRPr lang="en-US"/>
        </a:p>
      </dgm:t>
    </dgm:pt>
    <dgm:pt modelId="{03074499-32A4-4E3A-A353-7EC725DAEA19}" type="pres">
      <dgm:prSet presAssocID="{5F45A0CA-D569-43D7-BC3C-D9B6F772263D}" presName="imageaccent1" presStyleCnt="0"/>
      <dgm:spPr/>
    </dgm:pt>
    <dgm:pt modelId="{360057BC-FCD7-4C77-9A63-5B78FF3F2B3D}" type="pres">
      <dgm:prSet presAssocID="{5F45A0CA-D569-43D7-BC3C-D9B6F772263D}" presName="accentRepeatNode" presStyleLbl="solidAlignAcc1" presStyleIdx="1" presStyleCnt="2"/>
      <dgm:spPr/>
    </dgm:pt>
  </dgm:ptLst>
  <dgm:cxnLst>
    <dgm:cxn modelId="{F8CAF5B0-3282-4F86-B52B-32A5BC442FE3}" type="presOf" srcId="{38EAAA11-11D3-4CA9-9415-7C5974BCCE06}" destId="{AF08B5EA-1978-446B-9DF5-B6EB84C2D83E}" srcOrd="0" destOrd="0" presId="urn:microsoft.com/office/officeart/2008/layout/HexagonCluster"/>
    <dgm:cxn modelId="{B6E087E3-B8D9-4F97-9A92-518A9935BDE2}" srcId="{D951A4C3-526C-42E2-875C-59FA89C1E62A}" destId="{38EAAA11-11D3-4CA9-9415-7C5974BCCE06}" srcOrd="0" destOrd="0" parTransId="{21D1262B-4F80-4B59-970A-44DEA0E20E89}" sibTransId="{5F45A0CA-D569-43D7-BC3C-D9B6F772263D}"/>
    <dgm:cxn modelId="{AD275369-A4AC-4F4E-87AF-6527A3B4DC26}" type="presOf" srcId="{D951A4C3-526C-42E2-875C-59FA89C1E62A}" destId="{DD462DC2-4091-47A0-8D6D-0C6C5D621E17}" srcOrd="0" destOrd="0" presId="urn:microsoft.com/office/officeart/2008/layout/HexagonCluster"/>
    <dgm:cxn modelId="{A8FBC715-24CB-4426-9B73-9FC14E22386B}" type="presOf" srcId="{5F45A0CA-D569-43D7-BC3C-D9B6F772263D}" destId="{83C56A2E-9002-4275-8276-9AD4A5F2DF19}" srcOrd="0" destOrd="0" presId="urn:microsoft.com/office/officeart/2008/layout/HexagonCluster"/>
    <dgm:cxn modelId="{91426F06-DC59-4BF5-9E42-8FE72F025840}" type="presParOf" srcId="{DD462DC2-4091-47A0-8D6D-0C6C5D621E17}" destId="{ED7C4460-C72E-4525-85C6-C7B01B798EA2}" srcOrd="0" destOrd="0" presId="urn:microsoft.com/office/officeart/2008/layout/HexagonCluster"/>
    <dgm:cxn modelId="{352E683D-9412-4BA4-9E91-F914C8351CBF}" type="presParOf" srcId="{ED7C4460-C72E-4525-85C6-C7B01B798EA2}" destId="{AF08B5EA-1978-446B-9DF5-B6EB84C2D83E}" srcOrd="0" destOrd="0" presId="urn:microsoft.com/office/officeart/2008/layout/HexagonCluster"/>
    <dgm:cxn modelId="{BE6E3B96-4ECB-494F-9F48-DF83C1AC2E0F}" type="presParOf" srcId="{DD462DC2-4091-47A0-8D6D-0C6C5D621E17}" destId="{9C007261-1EB9-4651-BA58-710F54F84E19}" srcOrd="1" destOrd="0" presId="urn:microsoft.com/office/officeart/2008/layout/HexagonCluster"/>
    <dgm:cxn modelId="{46A24C86-0775-4CA0-81E9-A48389D8C600}" type="presParOf" srcId="{9C007261-1EB9-4651-BA58-710F54F84E19}" destId="{9D0AFDE9-5891-431B-AB2B-77ABE49B632A}" srcOrd="0" destOrd="0" presId="urn:microsoft.com/office/officeart/2008/layout/HexagonCluster"/>
    <dgm:cxn modelId="{A0380C68-EF8D-4E62-BA87-F1D542073ADD}" type="presParOf" srcId="{DD462DC2-4091-47A0-8D6D-0C6C5D621E17}" destId="{FDC909F2-0F1D-4F13-B30B-B910997EB1EA}" srcOrd="2" destOrd="0" presId="urn:microsoft.com/office/officeart/2008/layout/HexagonCluster"/>
    <dgm:cxn modelId="{C5637A50-0C3E-4A15-B0E3-9FF29022172C}" type="presParOf" srcId="{FDC909F2-0F1D-4F13-B30B-B910997EB1EA}" destId="{83C56A2E-9002-4275-8276-9AD4A5F2DF19}" srcOrd="0" destOrd="0" presId="urn:microsoft.com/office/officeart/2008/layout/HexagonCluster"/>
    <dgm:cxn modelId="{50A4D6C0-BAC5-4AAB-9E3A-8E300284E644}" type="presParOf" srcId="{DD462DC2-4091-47A0-8D6D-0C6C5D621E17}" destId="{03074499-32A4-4E3A-A353-7EC725DAEA19}" srcOrd="3" destOrd="0" presId="urn:microsoft.com/office/officeart/2008/layout/HexagonCluster"/>
    <dgm:cxn modelId="{139558EE-F3D3-4BF9-B0AE-31448EA3AA5D}" type="presParOf" srcId="{03074499-32A4-4E3A-A353-7EC725DAEA19}" destId="{360057BC-FCD7-4C77-9A63-5B78FF3F2B3D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82D042-B5B5-46E3-B56B-A08BC0B8434A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</dgm:pt>
    <dgm:pt modelId="{1E1430CE-C902-447D-B591-C57B771037DC}">
      <dgm:prSet phldrT="[Texto]"/>
      <dgm:spPr/>
      <dgm:t>
        <a:bodyPr/>
        <a:lstStyle/>
        <a:p>
          <a:pPr algn="l"/>
          <a:r>
            <a:rPr lang="es-ES" dirty="0" smtClean="0"/>
            <a:t>1-Tanque o recipientes.</a:t>
          </a:r>
          <a:endParaRPr lang="en-US" dirty="0" smtClean="0"/>
        </a:p>
        <a:p>
          <a:pPr algn="l"/>
          <a:r>
            <a:rPr lang="es-ES" dirty="0" smtClean="0"/>
            <a:t>2-Boquillas </a:t>
          </a:r>
          <a:endParaRPr lang="en-US" dirty="0" smtClean="0"/>
        </a:p>
        <a:p>
          <a:pPr algn="l"/>
          <a:r>
            <a:rPr lang="es-ES" dirty="0" smtClean="0"/>
            <a:t>4-contactos fijos.</a:t>
          </a:r>
          <a:endParaRPr lang="en-US" dirty="0" smtClean="0"/>
        </a:p>
        <a:p>
          <a:pPr algn="l"/>
          <a:r>
            <a:rPr lang="es-ES" dirty="0" smtClean="0"/>
            <a:t>3-Conectores (elementos de conexión al circuito).</a:t>
          </a:r>
          <a:endParaRPr lang="en-US" dirty="0" smtClean="0"/>
        </a:p>
        <a:p>
          <a:pPr algn="l"/>
          <a:r>
            <a:rPr lang="es-ES" dirty="0" smtClean="0"/>
            <a:t>6-Vástago y contactos móviles, </a:t>
          </a:r>
          <a:endParaRPr lang="en-US" dirty="0" smtClean="0"/>
        </a:p>
        <a:p>
          <a:pPr algn="l"/>
          <a:r>
            <a:rPr lang="es-ES" dirty="0" smtClean="0"/>
            <a:t>7-Aceite de refrigeración.</a:t>
          </a:r>
          <a:endParaRPr lang="en-US" dirty="0"/>
        </a:p>
      </dgm:t>
    </dgm:pt>
    <dgm:pt modelId="{6E9B713D-F963-4C47-B9FF-559F0CF96626}" type="parTrans" cxnId="{A1EDB398-A2CD-432E-BE78-FB3DBC61BB28}">
      <dgm:prSet/>
      <dgm:spPr/>
      <dgm:t>
        <a:bodyPr/>
        <a:lstStyle/>
        <a:p>
          <a:endParaRPr lang="en-US"/>
        </a:p>
      </dgm:t>
    </dgm:pt>
    <dgm:pt modelId="{232EBD1E-ECE1-494E-9AF7-10F344269E0A}" type="sibTrans" cxnId="{A1EDB398-A2CD-432E-BE78-FB3DBC61BB28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n-US"/>
        </a:p>
      </dgm:t>
    </dgm:pt>
    <dgm:pt modelId="{D96B6611-E27C-4A03-8EA6-0449F0599C64}" type="pres">
      <dgm:prSet presAssocID="{F782D042-B5B5-46E3-B56B-A08BC0B8434A}" presName="Name0" presStyleCnt="0">
        <dgm:presLayoutVars>
          <dgm:chMax val="21"/>
          <dgm:chPref val="21"/>
        </dgm:presLayoutVars>
      </dgm:prSet>
      <dgm:spPr/>
    </dgm:pt>
    <dgm:pt modelId="{1BDA2C8D-7CB7-4D24-BE08-2B1827E9B173}" type="pres">
      <dgm:prSet presAssocID="{1E1430CE-C902-447D-B591-C57B771037DC}" presName="text1" presStyleCnt="0"/>
      <dgm:spPr/>
    </dgm:pt>
    <dgm:pt modelId="{E2DCE8BF-51D7-4623-AC34-3124BEFF9BD2}" type="pres">
      <dgm:prSet presAssocID="{1E1430CE-C902-447D-B591-C57B771037DC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D298D1-A76F-4E03-B0DA-946415133BE6}" type="pres">
      <dgm:prSet presAssocID="{1E1430CE-C902-447D-B591-C57B771037DC}" presName="textaccent1" presStyleCnt="0"/>
      <dgm:spPr/>
    </dgm:pt>
    <dgm:pt modelId="{06CE89CD-12E5-4DF0-9A8F-4BD8F7670154}" type="pres">
      <dgm:prSet presAssocID="{1E1430CE-C902-447D-B591-C57B771037DC}" presName="accentRepeatNode" presStyleLbl="solidAlignAcc1" presStyleIdx="0" presStyleCnt="2"/>
      <dgm:spPr>
        <a:solidFill>
          <a:srgbClr val="FF0000"/>
        </a:solidFill>
      </dgm:spPr>
    </dgm:pt>
    <dgm:pt modelId="{0B53098C-8AE3-4706-A80A-58036DB204AC}" type="pres">
      <dgm:prSet presAssocID="{232EBD1E-ECE1-494E-9AF7-10F344269E0A}" presName="image1" presStyleCnt="0"/>
      <dgm:spPr/>
    </dgm:pt>
    <dgm:pt modelId="{B63DD0EB-D337-4AF5-8643-A11A30CB65A9}" type="pres">
      <dgm:prSet presAssocID="{232EBD1E-ECE1-494E-9AF7-10F344269E0A}" presName="imageRepeatNode" presStyleLbl="alignAcc1" presStyleIdx="0" presStyleCnt="1"/>
      <dgm:spPr/>
      <dgm:t>
        <a:bodyPr/>
        <a:lstStyle/>
        <a:p>
          <a:endParaRPr lang="en-US"/>
        </a:p>
      </dgm:t>
    </dgm:pt>
    <dgm:pt modelId="{78F71FBA-9D44-4EC0-905A-625245CF7AD4}" type="pres">
      <dgm:prSet presAssocID="{232EBD1E-ECE1-494E-9AF7-10F344269E0A}" presName="imageaccent1" presStyleCnt="0"/>
      <dgm:spPr/>
    </dgm:pt>
    <dgm:pt modelId="{EF30B54B-D741-44B6-AACE-19386350A85D}" type="pres">
      <dgm:prSet presAssocID="{232EBD1E-ECE1-494E-9AF7-10F344269E0A}" presName="accentRepeatNode" presStyleLbl="solidAlignAcc1" presStyleIdx="1" presStyleCnt="2"/>
      <dgm:spPr>
        <a:solidFill>
          <a:srgbClr val="FF0000"/>
        </a:solidFill>
      </dgm:spPr>
    </dgm:pt>
  </dgm:ptLst>
  <dgm:cxnLst>
    <dgm:cxn modelId="{593AAE11-C613-4144-A794-CF695E2B870B}" type="presOf" srcId="{232EBD1E-ECE1-494E-9AF7-10F344269E0A}" destId="{B63DD0EB-D337-4AF5-8643-A11A30CB65A9}" srcOrd="0" destOrd="0" presId="urn:microsoft.com/office/officeart/2008/layout/HexagonCluster"/>
    <dgm:cxn modelId="{418FFE68-3E8A-47C4-9A1D-E724D3731BA9}" type="presOf" srcId="{1E1430CE-C902-447D-B591-C57B771037DC}" destId="{E2DCE8BF-51D7-4623-AC34-3124BEFF9BD2}" srcOrd="0" destOrd="0" presId="urn:microsoft.com/office/officeart/2008/layout/HexagonCluster"/>
    <dgm:cxn modelId="{30682E57-A34D-441F-AE2A-F53B9653A3B4}" type="presOf" srcId="{F782D042-B5B5-46E3-B56B-A08BC0B8434A}" destId="{D96B6611-E27C-4A03-8EA6-0449F0599C64}" srcOrd="0" destOrd="0" presId="urn:microsoft.com/office/officeart/2008/layout/HexagonCluster"/>
    <dgm:cxn modelId="{A1EDB398-A2CD-432E-BE78-FB3DBC61BB28}" srcId="{F782D042-B5B5-46E3-B56B-A08BC0B8434A}" destId="{1E1430CE-C902-447D-B591-C57B771037DC}" srcOrd="0" destOrd="0" parTransId="{6E9B713D-F963-4C47-B9FF-559F0CF96626}" sibTransId="{232EBD1E-ECE1-494E-9AF7-10F344269E0A}"/>
    <dgm:cxn modelId="{AC0566FB-E9EE-4E10-99FA-E9317DE1AFBD}" type="presParOf" srcId="{D96B6611-E27C-4A03-8EA6-0449F0599C64}" destId="{1BDA2C8D-7CB7-4D24-BE08-2B1827E9B173}" srcOrd="0" destOrd="0" presId="urn:microsoft.com/office/officeart/2008/layout/HexagonCluster"/>
    <dgm:cxn modelId="{F9804E9F-9070-413E-8BFB-DDAFC32991AC}" type="presParOf" srcId="{1BDA2C8D-7CB7-4D24-BE08-2B1827E9B173}" destId="{E2DCE8BF-51D7-4623-AC34-3124BEFF9BD2}" srcOrd="0" destOrd="0" presId="urn:microsoft.com/office/officeart/2008/layout/HexagonCluster"/>
    <dgm:cxn modelId="{33D29E72-B928-4465-96CF-1CBF012B94B1}" type="presParOf" srcId="{D96B6611-E27C-4A03-8EA6-0449F0599C64}" destId="{3BD298D1-A76F-4E03-B0DA-946415133BE6}" srcOrd="1" destOrd="0" presId="urn:microsoft.com/office/officeart/2008/layout/HexagonCluster"/>
    <dgm:cxn modelId="{438114F1-FB62-49E8-A45F-F604EE044BA3}" type="presParOf" srcId="{3BD298D1-A76F-4E03-B0DA-946415133BE6}" destId="{06CE89CD-12E5-4DF0-9A8F-4BD8F7670154}" srcOrd="0" destOrd="0" presId="urn:microsoft.com/office/officeart/2008/layout/HexagonCluster"/>
    <dgm:cxn modelId="{4035C3CD-95EE-47D3-A385-FE1DD536CBC7}" type="presParOf" srcId="{D96B6611-E27C-4A03-8EA6-0449F0599C64}" destId="{0B53098C-8AE3-4706-A80A-58036DB204AC}" srcOrd="2" destOrd="0" presId="urn:microsoft.com/office/officeart/2008/layout/HexagonCluster"/>
    <dgm:cxn modelId="{6CEA776B-E2D4-41BB-98A8-CAFC2F4118B5}" type="presParOf" srcId="{0B53098C-8AE3-4706-A80A-58036DB204AC}" destId="{B63DD0EB-D337-4AF5-8643-A11A30CB65A9}" srcOrd="0" destOrd="0" presId="urn:microsoft.com/office/officeart/2008/layout/HexagonCluster"/>
    <dgm:cxn modelId="{A5E0E2C5-F54C-4CF5-8E06-E4DC4CB2EAD7}" type="presParOf" srcId="{D96B6611-E27C-4A03-8EA6-0449F0599C64}" destId="{78F71FBA-9D44-4EC0-905A-625245CF7AD4}" srcOrd="3" destOrd="0" presId="urn:microsoft.com/office/officeart/2008/layout/HexagonCluster"/>
    <dgm:cxn modelId="{3A9AA386-9EFF-4D8D-A98B-85DA98AD17A0}" type="presParOf" srcId="{78F71FBA-9D44-4EC0-905A-625245CF7AD4}" destId="{EF30B54B-D741-44B6-AACE-19386350A85D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8B5EA-1978-446B-9DF5-B6EB84C2D83E}">
      <dsp:nvSpPr>
        <dsp:cNvPr id="0" name=""/>
        <dsp:cNvSpPr/>
      </dsp:nvSpPr>
      <dsp:spPr>
        <a:xfrm>
          <a:off x="3616781" y="2375277"/>
          <a:ext cx="4376106" cy="376854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1-Recibir orden de apertura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2-Activación  del mecanismo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3- Apertura ( contacto móvil desplazado)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4-Producción del arco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5-extinción del arco.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4295502" y="2959767"/>
        <a:ext cx="3018664" cy="2599564"/>
      </dsp:txXfrm>
    </dsp:sp>
    <dsp:sp modelId="{9D0AFDE9-5891-431B-AB2B-77ABE49B632A}">
      <dsp:nvSpPr>
        <dsp:cNvPr id="0" name=""/>
        <dsp:cNvSpPr/>
      </dsp:nvSpPr>
      <dsp:spPr>
        <a:xfrm>
          <a:off x="3718291" y="4039430"/>
          <a:ext cx="510745" cy="44081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C56A2E-9002-4275-8276-9AD4A5F2DF19}">
      <dsp:nvSpPr>
        <dsp:cNvPr id="0" name=""/>
        <dsp:cNvSpPr/>
      </dsp:nvSpPr>
      <dsp:spPr>
        <a:xfrm>
          <a:off x="0" y="428425"/>
          <a:ext cx="4370511" cy="37673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0057BC-FCD7-4C77-9A63-5B78FF3F2B3D}">
      <dsp:nvSpPr>
        <dsp:cNvPr id="0" name=""/>
        <dsp:cNvSpPr/>
      </dsp:nvSpPr>
      <dsp:spPr>
        <a:xfrm>
          <a:off x="2958967" y="3627425"/>
          <a:ext cx="510745" cy="44081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CE8BF-51D7-4623-AC34-3124BEFF9BD2}">
      <dsp:nvSpPr>
        <dsp:cNvPr id="0" name=""/>
        <dsp:cNvSpPr/>
      </dsp:nvSpPr>
      <dsp:spPr>
        <a:xfrm>
          <a:off x="3779699" y="2276988"/>
          <a:ext cx="4573228" cy="39382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1-Tanque o recipientes.</a:t>
          </a:r>
          <a:endParaRPr lang="en-US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2-Boquillas </a:t>
          </a:r>
          <a:endParaRPr lang="en-US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4-contactos fijos.</a:t>
          </a:r>
          <a:endParaRPr lang="en-US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3-Conectores (elementos de conexión al circuito).</a:t>
          </a:r>
          <a:endParaRPr lang="en-US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6-Vástago y contactos móviles, </a:t>
          </a:r>
          <a:endParaRPr lang="en-US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7-Aceite de refrigeración.</a:t>
          </a:r>
          <a:endParaRPr lang="en-US" sz="2000" kern="1200" dirty="0"/>
        </a:p>
      </dsp:txBody>
      <dsp:txXfrm>
        <a:off x="4488993" y="2887806"/>
        <a:ext cx="3154640" cy="2716663"/>
      </dsp:txXfrm>
    </dsp:sp>
    <dsp:sp modelId="{06CE89CD-12E5-4DF0-9A8F-4BD8F7670154}">
      <dsp:nvSpPr>
        <dsp:cNvPr id="0" name=""/>
        <dsp:cNvSpPr/>
      </dsp:nvSpPr>
      <dsp:spPr>
        <a:xfrm>
          <a:off x="3885782" y="4016103"/>
          <a:ext cx="533752" cy="460672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3DD0EB-D337-4AF5-8643-A11A30CB65A9}">
      <dsp:nvSpPr>
        <dsp:cNvPr id="0" name=""/>
        <dsp:cNvSpPr/>
      </dsp:nvSpPr>
      <dsp:spPr>
        <a:xfrm>
          <a:off x="0" y="193423"/>
          <a:ext cx="4567381" cy="393709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30B54B-D741-44B6-AACE-19386350A85D}">
      <dsp:nvSpPr>
        <dsp:cNvPr id="0" name=""/>
        <dsp:cNvSpPr/>
      </dsp:nvSpPr>
      <dsp:spPr>
        <a:xfrm>
          <a:off x="3092253" y="3585540"/>
          <a:ext cx="533752" cy="460672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2D643-DD89-4E71-965B-1F075AC8C5EF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96BC6-D9EF-40B7-AB08-A5089D0D673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15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6BC6-D9EF-40B7-AB08-A5089D0D67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21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8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01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2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1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1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04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3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44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8D9-D540-4BDB-B174-136956F3C1B5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182-45C1-4D6B-B953-C3C10D70E3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9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s-MX" smtClean="0"/>
              <a:t>TEC MINA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s-MX" smtClean="0"/>
              <a:t>INTERRUPTORES DE POTENCIA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Mto ELÉCTRICO </a:t>
            </a:r>
            <a:endParaRPr lang="en-US" dirty="0"/>
          </a:p>
        </p:txBody>
      </p:sp>
      <p:sp>
        <p:nvSpPr>
          <p:cNvPr id="10" name="9 Rectángulo"/>
          <p:cNvSpPr/>
          <p:nvPr userDrawn="1"/>
        </p:nvSpPr>
        <p:spPr>
          <a:xfrm>
            <a:off x="467544" y="6525220"/>
            <a:ext cx="8280920" cy="332780"/>
          </a:xfrm>
          <a:prstGeom prst="rect">
            <a:avLst/>
          </a:prstGeom>
          <a:blipFill dpi="0" rotWithShape="1">
            <a:blip r:embed="rId14">
              <a:alphaModFix amt="9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FF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nografias.com/trabajos10/motore/motore.shtml" TargetMode="External"/><Relationship Id="rId2" Type="http://schemas.openxmlformats.org/officeDocument/2006/relationships/hyperlink" Target="http://www.monografias.com/trabajos35/categoria-accion/categoria-accion.s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69713" y="2678298"/>
            <a:ext cx="7772400" cy="1470025"/>
          </a:xfrm>
        </p:spPr>
        <p:txBody>
          <a:bodyPr/>
          <a:lstStyle/>
          <a:p>
            <a:r>
              <a:rPr lang="es-MX" dirty="0" smtClean="0"/>
              <a:t>INTERRUPTORES DE POTENCIA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40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interruptores de potencia sf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80111"/>
            <a:ext cx="4752528" cy="426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89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800" dirty="0" smtClean="0"/>
              <a:t>INTERRUPTORRES DE POTENCIA</a:t>
            </a:r>
            <a:endParaRPr lang="en-U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¿Qué es un interruptor de potencia trifásica?</a:t>
            </a:r>
          </a:p>
          <a:p>
            <a:r>
              <a:rPr lang="es-MX" dirty="0" smtClean="0"/>
              <a:t>¿Paraqué sirve un interruptor de potencia trifásica?</a:t>
            </a:r>
          </a:p>
          <a:p>
            <a:r>
              <a:rPr lang="es-MX" dirty="0" smtClean="0"/>
              <a:t>¿Como opera un interruptor de potencia?</a:t>
            </a:r>
          </a:p>
          <a:p>
            <a:r>
              <a:rPr lang="es-MX" dirty="0" smtClean="0"/>
              <a:t>Partes de un interruptor de potencia.</a:t>
            </a:r>
          </a:p>
          <a:p>
            <a:r>
              <a:rPr lang="es-MX" dirty="0" smtClean="0"/>
              <a:t>Fallos en los interruptores de potencia.</a:t>
            </a:r>
          </a:p>
          <a:p>
            <a:r>
              <a:rPr lang="es-MX" dirty="0" smtClean="0"/>
              <a:t>Prueba a los interruptores de potencia.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3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9638" y="2276872"/>
            <a:ext cx="8435280" cy="280831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ES" dirty="0"/>
              <a:t>El interruptor de potencia es un dispositivo electromecánico cuya función principal es la de conectar y desconectar circuitos eléctricos bajo condiciones normales o de falla. Adicionalmente se debe considerar que los interruptores deben tener también la capacidad de efectuar </a:t>
            </a:r>
            <a:r>
              <a:rPr lang="es-ES" dirty="0" err="1"/>
              <a:t>recierres</a:t>
            </a:r>
            <a:r>
              <a:rPr lang="es-ES" dirty="0"/>
              <a:t>, cuando sea una función requerida por el </a:t>
            </a:r>
            <a:r>
              <a:rPr lang="es-ES" dirty="0" smtClean="0"/>
              <a:t>sistema.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MX" sz="2800" smtClean="0"/>
              <a:t>INTERRUPTORRES DE POTENCIA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942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Características 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32859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s-MX" dirty="0"/>
              <a:t>Se requiere que cualquier interruptor de potencia, sin tomar en cuenta su aplicación particular, efectúe cuatro operaciones fundamentales</a:t>
            </a:r>
            <a:r>
              <a:rPr lang="es-MX" dirty="0" smtClean="0"/>
              <a:t>:</a:t>
            </a:r>
          </a:p>
          <a:p>
            <a:pPr marL="0" indent="0" algn="just">
              <a:buNone/>
            </a:pPr>
            <a:endParaRPr lang="en-US" dirty="0"/>
          </a:p>
          <a:p>
            <a:pPr marL="0" lvl="0" indent="0" algn="just">
              <a:buNone/>
            </a:pPr>
            <a:r>
              <a:rPr lang="es-MX" dirty="0" smtClean="0"/>
              <a:t>1-Cerrado</a:t>
            </a:r>
            <a:r>
              <a:rPr lang="es-MX" dirty="0"/>
              <a:t>, debe ser un conductor ideal. </a:t>
            </a:r>
            <a:endParaRPr lang="es-MX" dirty="0" smtClean="0"/>
          </a:p>
          <a:p>
            <a:pPr marL="0" lvl="0" indent="0" algn="just">
              <a:buNone/>
            </a:pPr>
            <a:endParaRPr lang="en-US" dirty="0"/>
          </a:p>
          <a:p>
            <a:pPr marL="0" lvl="0" indent="0" algn="just">
              <a:buNone/>
            </a:pPr>
            <a:r>
              <a:rPr lang="es-MX" dirty="0" smtClean="0"/>
              <a:t>2-Abierto</a:t>
            </a:r>
            <a:r>
              <a:rPr lang="es-MX" dirty="0"/>
              <a:t>, debe ser un aislador ideal. </a:t>
            </a:r>
            <a:endParaRPr lang="es-MX" dirty="0" smtClean="0"/>
          </a:p>
          <a:p>
            <a:pPr marL="0" lvl="0" indent="0" algn="just">
              <a:buNone/>
            </a:pPr>
            <a:endParaRPr lang="en-US" dirty="0"/>
          </a:p>
          <a:p>
            <a:pPr marL="0" lvl="0" indent="0" algn="just">
              <a:buNone/>
            </a:pPr>
            <a:r>
              <a:rPr lang="es-MX" dirty="0" smtClean="0"/>
              <a:t>3-Cerrado</a:t>
            </a:r>
            <a:r>
              <a:rPr lang="es-MX" dirty="0"/>
              <a:t>, debe ser capaz de interrumpir la corriente a que fue diseñado, rápidamente y en cualquier instante, sin producir sobre voltajes </a:t>
            </a:r>
            <a:r>
              <a:rPr lang="es-MX" dirty="0" smtClean="0"/>
              <a:t>peligrosos.</a:t>
            </a:r>
          </a:p>
          <a:p>
            <a:pPr marL="0" lvl="0" indent="0" algn="just">
              <a:buNone/>
            </a:pPr>
            <a:endParaRPr lang="en-US" dirty="0" smtClean="0"/>
          </a:p>
          <a:p>
            <a:pPr marL="0" lvl="0" indent="0" algn="just">
              <a:buNone/>
            </a:pPr>
            <a:r>
              <a:rPr lang="en-US" dirty="0" smtClean="0"/>
              <a:t>4-</a:t>
            </a:r>
            <a:r>
              <a:rPr lang="es-MX" dirty="0" smtClean="0"/>
              <a:t>Abierto</a:t>
            </a:r>
            <a:r>
              <a:rPr lang="es-MX" dirty="0"/>
              <a:t>, debe ser capaz de cerrar rápidamente y en cualquier instante, bajo corrientes de falla, sin soldarse los contactos por las altas temperaturas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0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Resultado de imagen para interruptores de potencia sf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7"/>
            <a:ext cx="5544616" cy="642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423" y="322080"/>
            <a:ext cx="4680520" cy="629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9" y="519485"/>
            <a:ext cx="3936438" cy="590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sultado de imagen para interruptor de potencia de acei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201" y="1412776"/>
            <a:ext cx="576064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45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Partes de un interruptor de potencia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dirty="0" smtClean="0"/>
              <a:t>Generalmente un interruptor de potencia contiene los siguientes elementos: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Contacto fijo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Contacto móvil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Cámara de extinción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Medio de extinguir el arco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Mecanismo de apertura y cierre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Sistema de control (unidad de disparo)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Carcasa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Boquillas (entrada y salida de líneas)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Envolvente aislantes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 smtClean="0"/>
              <a:t>Accesorios( capacitores y resistores?</a:t>
            </a:r>
          </a:p>
          <a:p>
            <a:pPr>
              <a:buFont typeface="Wingdings" panose="05000000000000000000" pitchFamily="2" charset="2"/>
              <a:buChar char="v"/>
            </a:pPr>
            <a:endParaRPr lang="es-MX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544949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836712"/>
            <a:ext cx="592939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ensys.pe/productos/images/omicron_cibano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724" y="476672"/>
            <a:ext cx="615652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-387424"/>
            <a:ext cx="5438775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28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¿Como funciona?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sz="19900" dirty="0" smtClean="0"/>
              <a:t>¿?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8287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763781783"/>
              </p:ext>
            </p:extLst>
          </p:nvPr>
        </p:nvGraphicFramePr>
        <p:xfrm>
          <a:off x="611560" y="0"/>
          <a:ext cx="7992888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002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850106"/>
          </a:xfrm>
        </p:spPr>
        <p:txBody>
          <a:bodyPr>
            <a:noAutofit/>
          </a:bodyPr>
          <a:lstStyle/>
          <a:p>
            <a:r>
              <a:rPr lang="es-ES" sz="3200" dirty="0"/>
              <a:t>Áreas de aplicación para los interruptores</a:t>
            </a:r>
            <a:endParaRPr lang="en-U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ES" dirty="0" smtClean="0"/>
              <a:t>Dependiendo </a:t>
            </a:r>
            <a:r>
              <a:rPr lang="es-ES" dirty="0"/>
              <a:t>de su aplicación en la red, la vida útil de </a:t>
            </a:r>
            <a:r>
              <a:rPr lang="es-ES" dirty="0" smtClean="0"/>
              <a:t>los </a:t>
            </a:r>
            <a:r>
              <a:rPr lang="es-ES" dirty="0"/>
              <a:t>interruptores varía. Por ejemplo, los interruptores de </a:t>
            </a:r>
            <a:r>
              <a:rPr lang="es-ES" dirty="0" smtClean="0"/>
              <a:t>línea </a:t>
            </a:r>
            <a:r>
              <a:rPr lang="es-ES" dirty="0"/>
              <a:t>operan pocas veces y tienen una vida de servicio más </a:t>
            </a:r>
            <a:r>
              <a:rPr lang="es-ES" dirty="0" smtClean="0"/>
              <a:t>prolongada que los </a:t>
            </a:r>
            <a:r>
              <a:rPr lang="es-ES" dirty="0"/>
              <a:t>interruptores de los bancos </a:t>
            </a:r>
            <a:r>
              <a:rPr lang="es-ES" dirty="0" smtClean="0"/>
              <a:t>de </a:t>
            </a:r>
            <a:r>
              <a:rPr lang="es-ES" dirty="0"/>
              <a:t>capacitores que operan normalmente dos veces por día</a:t>
            </a:r>
            <a:r>
              <a:rPr lang="es-ES" dirty="0" smtClean="0"/>
              <a:t>.</a:t>
            </a:r>
          </a:p>
          <a:p>
            <a:r>
              <a:rPr lang="es-ES" i="1" dirty="0" smtClean="0"/>
              <a:t>Interruptores para generadores</a:t>
            </a:r>
          </a:p>
          <a:p>
            <a:r>
              <a:rPr lang="es-ES" i="1" dirty="0" smtClean="0"/>
              <a:t>Interruptores </a:t>
            </a:r>
            <a:r>
              <a:rPr lang="es-ES" i="1" dirty="0"/>
              <a:t>para </a:t>
            </a:r>
            <a:r>
              <a:rPr lang="es-ES" i="1" dirty="0" smtClean="0"/>
              <a:t>transformadores</a:t>
            </a:r>
            <a:endParaRPr lang="es-ES" i="1" dirty="0"/>
          </a:p>
          <a:p>
            <a:r>
              <a:rPr lang="es-ES" i="1" dirty="0"/>
              <a:t>Interruptores de alto </a:t>
            </a:r>
            <a:r>
              <a:rPr lang="es-ES" i="1" dirty="0" smtClean="0"/>
              <a:t>voltaje</a:t>
            </a:r>
            <a:endParaRPr lang="es-ES" i="1" dirty="0"/>
          </a:p>
          <a:p>
            <a:r>
              <a:rPr lang="es-ES" i="1" dirty="0"/>
              <a:t>Interruptores para bancos del </a:t>
            </a:r>
            <a:r>
              <a:rPr lang="es-ES" i="1" dirty="0" smtClean="0"/>
              <a:t>capacitores</a:t>
            </a:r>
            <a:endParaRPr lang="es-ES" i="1" dirty="0"/>
          </a:p>
          <a:p>
            <a:r>
              <a:rPr lang="es-ES" i="1" dirty="0"/>
              <a:t>Interruptores para </a:t>
            </a:r>
            <a:r>
              <a:rPr lang="es-ES" i="1" dirty="0" smtClean="0"/>
              <a:t>reactores</a:t>
            </a:r>
            <a:endParaRPr lang="es-ES" i="1" dirty="0"/>
          </a:p>
          <a:p>
            <a:r>
              <a:rPr lang="es-ES" i="1" dirty="0"/>
              <a:t>Interruptores de alto voltaje de </a:t>
            </a:r>
            <a:r>
              <a:rPr lang="es-ES" i="1" dirty="0" smtClean="0"/>
              <a:t>CC</a:t>
            </a:r>
            <a:endParaRPr lang="es-ES" i="1" dirty="0"/>
          </a:p>
          <a:p>
            <a:r>
              <a:rPr lang="es-ES" i="1" dirty="0"/>
              <a:t>Interruptores para </a:t>
            </a:r>
            <a:r>
              <a:rPr lang="es-ES" i="1" dirty="0" smtClean="0"/>
              <a:t>distribución</a:t>
            </a:r>
            <a:endParaRPr lang="es-ES" i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12" y="1412776"/>
            <a:ext cx="9150111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92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</a:t>
            </a:r>
            <a:r>
              <a:rPr lang="es-MX" dirty="0" smtClean="0"/>
              <a:t>lasificación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Los interruptores de potencia se clasifican de la manera siguiente: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s-MX" dirty="0"/>
              <a:t>Por el nivel de voltaje.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s-MX" dirty="0" smtClean="0"/>
              <a:t>Tipo de ubicación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s-MX" dirty="0" smtClean="0"/>
              <a:t>Por la Ubicación de las Cámaras.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dirty="0"/>
              <a:t>Por El Tipo de Mecanismo.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s-MX" dirty="0" smtClean="0"/>
              <a:t>Por Su Medio de Extinción.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 smtClean="0"/>
              <a:t>Por el nivel de voltaje.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a)  Interruptores de baja tensión, son los </a:t>
            </a:r>
          </a:p>
          <a:p>
            <a:pPr marL="0" indent="0">
              <a:buNone/>
            </a:pPr>
            <a:r>
              <a:rPr lang="es-ES" dirty="0" smtClean="0"/>
              <a:t>diseñados para usarse en tensiones de </a:t>
            </a:r>
          </a:p>
          <a:p>
            <a:pPr marL="0" indent="0">
              <a:buNone/>
            </a:pPr>
            <a:r>
              <a:rPr lang="es-ES" dirty="0" smtClean="0"/>
              <a:t>hasta 1000 volts. </a:t>
            </a:r>
          </a:p>
          <a:p>
            <a:pPr marL="0" indent="0">
              <a:buNone/>
            </a:pPr>
            <a:r>
              <a:rPr lang="es-ES" dirty="0" smtClean="0"/>
              <a:t>b)  Interruptores de alta tensión, son los </a:t>
            </a:r>
          </a:p>
          <a:p>
            <a:pPr marL="0" indent="0">
              <a:buNone/>
            </a:pPr>
            <a:r>
              <a:rPr lang="es-ES" dirty="0" smtClean="0"/>
              <a:t>diseñados para usarse en tensiones </a:t>
            </a:r>
          </a:p>
          <a:p>
            <a:pPr marL="0" indent="0">
              <a:buNone/>
            </a:pPr>
            <a:r>
              <a:rPr lang="es-ES" dirty="0" smtClean="0"/>
              <a:t>superiores a 1000 volts.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7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Tipo de ubicación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 smtClean="0"/>
              <a:t>Los interruptores de alta tensión pueden ser  usados en instalaciones </a:t>
            </a:r>
            <a:r>
              <a:rPr lang="es-ES" b="1" i="1" dirty="0" smtClean="0"/>
              <a:t>tipo interior y tipo exterior o intemperie.</a:t>
            </a:r>
          </a:p>
          <a:p>
            <a:pPr marL="0" indent="0" algn="just">
              <a:buNone/>
            </a:pPr>
            <a:r>
              <a:rPr lang="es-ES" dirty="0" smtClean="0"/>
              <a:t>Los interruptores tipo interior son aquellos diseñados para usarse sólo en el interior de edificios o en envolventes resistentes a la intemperie.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1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Por la Ubicación de las Cámaras.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10000"/>
          </a:bodyPr>
          <a:lstStyle/>
          <a:p>
            <a:r>
              <a:rPr lang="es-MX" b="1" i="1" dirty="0" smtClean="0"/>
              <a:t>Tanque muerto</a:t>
            </a:r>
          </a:p>
          <a:p>
            <a:r>
              <a:rPr lang="es-MX" b="1" i="1" dirty="0" smtClean="0"/>
              <a:t>Tanque vivo</a:t>
            </a:r>
          </a:p>
          <a:p>
            <a:pPr marL="0" indent="0" algn="just">
              <a:buNone/>
            </a:pPr>
            <a:r>
              <a:rPr lang="es-ES" dirty="0" smtClean="0"/>
              <a:t>Los interruptores de tanque muerto están definidos por las normas ANSI como un dispositivo de desconexión en el cual la envolvente o tanque está sólidamente aterrizada y aloja las cámaras </a:t>
            </a:r>
            <a:r>
              <a:rPr lang="es-ES" dirty="0" err="1" smtClean="0"/>
              <a:t>interruptivas</a:t>
            </a:r>
            <a:r>
              <a:rPr lang="es-ES" dirty="0" smtClean="0"/>
              <a:t> y el medio aislante.</a:t>
            </a:r>
          </a:p>
          <a:p>
            <a:pPr marL="0" indent="0" algn="just">
              <a:buNone/>
            </a:pPr>
            <a:r>
              <a:rPr lang="es-ES" dirty="0" smtClean="0"/>
              <a:t>El interruptor de tanque vivo está definido como un dispositivo de desconexión, en el cual las cámaras </a:t>
            </a:r>
            <a:r>
              <a:rPr lang="es-ES" dirty="0" err="1" smtClean="0"/>
              <a:t>interruptivas</a:t>
            </a:r>
            <a:r>
              <a:rPr lang="es-ES" dirty="0" smtClean="0"/>
              <a:t> se encuentran soportadas en columnas aislantes y éstas quedan aislando la parte energizada del potencial a tierra.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86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n para interruptor de potencia : mecanismo de apert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08" y="620688"/>
            <a:ext cx="7849251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70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Ventajas del interruptores de tanque muerto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lphaLcParenR"/>
            </a:pPr>
            <a:r>
              <a:rPr lang="es-ES" dirty="0" smtClean="0"/>
              <a:t>Se pueden instalar transformadores de corriente tipo boquilla, tanto en el lado de línea, como en el lado de la carga del interruptor.</a:t>
            </a:r>
          </a:p>
          <a:p>
            <a:pPr marL="514350" indent="-514350">
              <a:buAutoNum type="alphaLcParenR"/>
            </a:pPr>
            <a:r>
              <a:rPr lang="es-ES" dirty="0" smtClean="0"/>
              <a:t>Su construcción ofrece una capacidad de soporte sísmico mayor. </a:t>
            </a:r>
          </a:p>
          <a:p>
            <a:pPr marL="0" indent="0">
              <a:buNone/>
            </a:pPr>
            <a:r>
              <a:rPr lang="es-ES" dirty="0" smtClean="0"/>
              <a:t>c)  Se embarcan ya ensamblados y ajustados desde la fábrica. </a:t>
            </a:r>
          </a:p>
          <a:p>
            <a:pPr marL="0" indent="0">
              <a:buNone/>
            </a:pPr>
            <a:r>
              <a:rPr lang="es-ES" dirty="0" smtClean="0"/>
              <a:t>d)  Tienen una mejor estética.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3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Resultado de imagen para interruptor de potenciatanque muer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54" y="188640"/>
            <a:ext cx="9065314" cy="604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22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Ventajas del interruptores de tanque muerto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</p:spPr>
        <p:txBody>
          <a:bodyPr/>
          <a:lstStyle/>
          <a:p>
            <a:pPr marL="514350" indent="-514350">
              <a:buAutoNum type="alphaLcParenR"/>
            </a:pPr>
            <a:r>
              <a:rPr lang="es-ES" dirty="0" smtClean="0"/>
              <a:t>Costo menor, ya que no incluye los transformadores de corriente.</a:t>
            </a:r>
          </a:p>
          <a:p>
            <a:pPr marL="514350" indent="-514350">
              <a:buAutoNum type="alphaLcParenR"/>
            </a:pPr>
            <a:r>
              <a:rPr lang="es-ES" dirty="0" smtClean="0"/>
              <a:t> Utilizan menor cantidad de fluido para interrupción. </a:t>
            </a:r>
          </a:p>
          <a:p>
            <a:pPr marL="514350" indent="-514350">
              <a:buAutoNum type="alphaLcParenR"/>
            </a:pPr>
            <a:r>
              <a:rPr lang="es-ES" dirty="0" smtClean="0"/>
              <a:t>Requiere de menor espacio para su instalación.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31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Resultado de imagen para interruptor de potencia tanque vi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577236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gen para interruptor de potencia tanque vi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972" y="188640"/>
            <a:ext cx="748883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Por El Tipo de Mecanismo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3648" y="2636912"/>
            <a:ext cx="6192688" cy="2592289"/>
          </a:xfrm>
        </p:spPr>
        <p:txBody>
          <a:bodyPr>
            <a:normAutofit/>
          </a:bodyPr>
          <a:lstStyle/>
          <a:p>
            <a:r>
              <a:rPr lang="es-MX" dirty="0"/>
              <a:t>1. - Mecanismo de resorte.</a:t>
            </a:r>
            <a:endParaRPr lang="en-US" dirty="0"/>
          </a:p>
          <a:p>
            <a:r>
              <a:rPr lang="es-MX" dirty="0"/>
              <a:t>2. - Mecanismo neumático.</a:t>
            </a:r>
            <a:endParaRPr lang="en-US" dirty="0"/>
          </a:p>
          <a:p>
            <a:r>
              <a:rPr lang="es-MX" dirty="0"/>
              <a:t>3. - Mecanismo hidráulico.</a:t>
            </a:r>
            <a:endParaRPr lang="en-US" dirty="0"/>
          </a:p>
          <a:p>
            <a:r>
              <a:rPr lang="es-MX" dirty="0"/>
              <a:t>4.- Combinaciones entre ellos.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" y="1448366"/>
            <a:ext cx="894969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34" y="1469504"/>
            <a:ext cx="785812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34" y="2145154"/>
            <a:ext cx="7743825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40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 smtClean="0"/>
              <a:t>Por Su Medio de Extinción.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3648" y="2060848"/>
            <a:ext cx="6203032" cy="27649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MX" dirty="0"/>
              <a:t>I</a:t>
            </a:r>
            <a:r>
              <a:rPr lang="es-MX" dirty="0" smtClean="0"/>
              <a:t>nterruptores de aceite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 smtClean="0"/>
              <a:t>Interruptores de soplo de aire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 smtClean="0"/>
              <a:t>Interruptores de Gas (SF6)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 smtClean="0"/>
              <a:t>Interruptores de vacío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Interruptores de aceite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2980928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Los interruptores de aceite se pueden clasificar en 2 grupos:</a:t>
            </a:r>
            <a:endParaRPr lang="en-US" dirty="0"/>
          </a:p>
          <a:p>
            <a:pPr lvl="0"/>
            <a:r>
              <a:rPr lang="es-ES" dirty="0"/>
              <a:t>Interruptores de gran volumen de aceite.</a:t>
            </a:r>
            <a:endParaRPr lang="en-US" dirty="0"/>
          </a:p>
          <a:p>
            <a:pPr lvl="0"/>
            <a:r>
              <a:rPr lang="es-ES" dirty="0"/>
              <a:t> Interruptores de pequeño volumen de aceite.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26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Interruptores de gran volúmenes de aceite (GVA)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dirty="0"/>
              <a:t>Estos interruptores reciben ese nombre debido a la gran cantidad de aceite que contienen. </a:t>
            </a:r>
            <a:endParaRPr lang="es-ES" sz="2400" dirty="0" smtClean="0"/>
          </a:p>
          <a:p>
            <a:pPr marL="0" indent="0" algn="just">
              <a:buNone/>
            </a:pPr>
            <a:r>
              <a:rPr lang="es-ES" sz="2400" dirty="0" smtClean="0"/>
              <a:t>Generalmente </a:t>
            </a:r>
            <a:r>
              <a:rPr lang="es-ES" sz="2400" dirty="0"/>
              <a:t>se constituyen de tanques cilíndricos y pueden ser monofásicos</a:t>
            </a:r>
            <a:r>
              <a:rPr lang="es-ES" sz="2400" dirty="0" smtClean="0"/>
              <a:t>.</a:t>
            </a:r>
          </a:p>
          <a:p>
            <a:pPr marL="0" indent="0" algn="just">
              <a:buNone/>
            </a:pPr>
            <a:r>
              <a:rPr lang="es-ES" sz="2400" dirty="0" smtClean="0"/>
              <a:t> </a:t>
            </a:r>
            <a:r>
              <a:rPr lang="es-ES" sz="2400" dirty="0"/>
              <a:t>Los trifásicos son para operar a voltajes relativamente pequeños y sus contactos se encuentran contenidos en un recipiente común, separados entre sí por separadores (aislante</a:t>
            </a:r>
            <a:r>
              <a:rPr lang="es-ES" sz="2400" dirty="0" smtClean="0"/>
              <a:t>).</a:t>
            </a:r>
          </a:p>
          <a:p>
            <a:pPr marL="0" indent="0" algn="just">
              <a:buNone/>
            </a:pPr>
            <a:r>
              <a:rPr lang="es-ES" sz="2400" dirty="0" smtClean="0"/>
              <a:t> </a:t>
            </a:r>
            <a:r>
              <a:rPr lang="es-ES" sz="2400" dirty="0"/>
              <a:t>Por razones de seguridad, en tensiones elevadas se emplean interruptores monofásicos (uno por base de circuitos trifásicos.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113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238558114"/>
              </p:ext>
            </p:extLst>
          </p:nvPr>
        </p:nvGraphicFramePr>
        <p:xfrm>
          <a:off x="395536" y="260648"/>
          <a:ext cx="8352928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128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7340"/>
            <a:ext cx="2817495" cy="31216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5" name="4 Marcador de contenido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7765"/>
            <a:ext cx="4390476" cy="440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68188"/>
            <a:ext cx="2952328" cy="384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79549"/>
            <a:ext cx="3816424" cy="42183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199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332656"/>
            <a:ext cx="8424936" cy="59766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dirty="0"/>
              <a:t>El funcionamiento de este interruptor es el siguiente:</a:t>
            </a:r>
            <a:endParaRPr lang="en-US" dirty="0"/>
          </a:p>
          <a:p>
            <a:pPr lvl="0"/>
            <a:r>
              <a:rPr lang="es-ES" dirty="0"/>
              <a:t>Al ocurrir una falla se desconecta el contacto móvil 3 originándose un arco eléctrico.</a:t>
            </a:r>
            <a:endParaRPr lang="en-US" dirty="0"/>
          </a:p>
          <a:p>
            <a:pPr lvl="0"/>
            <a:r>
              <a:rPr lang="es-ES" dirty="0"/>
              <a:t>A medida que sale el contacto móvil, se va creando una circulación de aceite entre las diferentes cámaras que constituyen el cuerpo.</a:t>
            </a:r>
            <a:endParaRPr lang="en-US" dirty="0"/>
          </a:p>
          <a:p>
            <a:pPr lvl="0"/>
            <a:r>
              <a:rPr lang="es-ES" dirty="0"/>
              <a:t>Al alcanzar el contacto móvil su máxima carrera al aceite que circula, violentamente extingue el arco por completo.</a:t>
            </a:r>
            <a:endParaRPr lang="en-US" dirty="0"/>
          </a:p>
          <a:p>
            <a:pPr lvl="0"/>
            <a:r>
              <a:rPr lang="es-ES" dirty="0"/>
              <a:t>Los gases que se producen escapan por la parte superior del interruptor.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78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Ventajas de los interruptores de gran volumen de aceite</a:t>
            </a:r>
            <a:r>
              <a:rPr lang="es-ES" dirty="0" smtClean="0"/>
              <a:t>.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/>
          <a:lstStyle/>
          <a:p>
            <a:pPr lvl="0"/>
            <a:r>
              <a:rPr lang="es-MX" dirty="0"/>
              <a:t>Construcción sencilla.</a:t>
            </a:r>
            <a:endParaRPr lang="en-US" dirty="0"/>
          </a:p>
          <a:p>
            <a:pPr lvl="0"/>
            <a:r>
              <a:rPr lang="es-MX" dirty="0"/>
              <a:t>Alta capacidad de ruptura.</a:t>
            </a:r>
            <a:endParaRPr lang="en-US" dirty="0"/>
          </a:p>
          <a:p>
            <a:pPr lvl="0"/>
            <a:r>
              <a:rPr lang="es-MX" dirty="0"/>
              <a:t>Pueden usarse en operación manual y automática.</a:t>
            </a:r>
            <a:endParaRPr lang="en-US" dirty="0"/>
          </a:p>
          <a:p>
            <a:pPr lvl="0"/>
            <a:r>
              <a:rPr lang="es-MX" dirty="0"/>
              <a:t>Pueden conectarse transformadores de corriente en los </a:t>
            </a:r>
            <a:r>
              <a:rPr lang="es-MX" dirty="0" err="1"/>
              <a:t>bushings</a:t>
            </a:r>
            <a:r>
              <a:rPr lang="es-MX" dirty="0"/>
              <a:t> de entrada.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22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Desventajas de los interruptores de gran volumen de aceite</a:t>
            </a:r>
            <a:r>
              <a:rPr lang="es-MX" dirty="0" smtClean="0"/>
              <a:t>.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s-MX" dirty="0"/>
              <a:t>Posibilidad de incendio o explosión.</a:t>
            </a:r>
            <a:endParaRPr lang="en-US" dirty="0"/>
          </a:p>
          <a:p>
            <a:pPr lvl="0"/>
            <a:r>
              <a:rPr lang="es-MX" dirty="0"/>
              <a:t>Necesidad de inspección periódica de la calidad y cantidad de aceite en el estanque.</a:t>
            </a:r>
            <a:endParaRPr lang="en-US" dirty="0"/>
          </a:p>
          <a:p>
            <a:pPr lvl="0"/>
            <a:r>
              <a:rPr lang="es-MX" dirty="0"/>
              <a:t>Ocupan una gran cantidad de aceite mineral de alto costo.</a:t>
            </a:r>
            <a:endParaRPr lang="en-US" dirty="0"/>
          </a:p>
          <a:p>
            <a:pPr lvl="0"/>
            <a:r>
              <a:rPr lang="es-MX" dirty="0"/>
              <a:t>No pueden usarse en interiores.</a:t>
            </a:r>
            <a:endParaRPr lang="en-US" dirty="0"/>
          </a:p>
          <a:p>
            <a:pPr lvl="0"/>
            <a:r>
              <a:rPr lang="es-MX" dirty="0"/>
              <a:t>No  pueden emplearse en conexión automática.</a:t>
            </a:r>
            <a:endParaRPr lang="en-US" dirty="0"/>
          </a:p>
          <a:p>
            <a:pPr lvl="0"/>
            <a:r>
              <a:rPr lang="es-MX" dirty="0"/>
              <a:t>Los contactos son grandes y pesados y requieren de frecuentes cambios.</a:t>
            </a:r>
            <a:endParaRPr lang="en-US" dirty="0"/>
          </a:p>
          <a:p>
            <a:pPr lvl="0"/>
            <a:r>
              <a:rPr lang="es-MX" dirty="0"/>
              <a:t>Son grandes y pesados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17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7307"/>
            <a:ext cx="483043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53" y="2406516"/>
            <a:ext cx="5197002" cy="2102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9646"/>
            <a:ext cx="8118961" cy="603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0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33670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ES" dirty="0"/>
              <a:t>El elemento de desconexión en los interruptores de gran volumen de aceite lo constituyen los contactos móviles. Estos contactos se pueden accionar en general de 3 maneras distintas:</a:t>
            </a:r>
            <a:endParaRPr lang="en-US" dirty="0"/>
          </a:p>
          <a:p>
            <a:pPr lvl="0"/>
            <a:r>
              <a:rPr lang="es-ES" dirty="0"/>
              <a:t>Mecánicamente, por medio de sistemas volante-bielas o engrane-bielas.</a:t>
            </a:r>
            <a:endParaRPr lang="en-US" dirty="0"/>
          </a:p>
          <a:p>
            <a:pPr lvl="0"/>
            <a:r>
              <a:rPr lang="es-ES" dirty="0"/>
              <a:t>Magnéticamente, por medio de un electroimán conocido como bobina de disparo que acciona el trinquete de retención de los contactos móviles al ser energizado; se puede energizar manualmente (por medio de botón) o automáticamente (por medio de relevador).</a:t>
            </a:r>
            <a:endParaRPr lang="en-US" dirty="0"/>
          </a:p>
          <a:p>
            <a:pPr lvl="0"/>
            <a:r>
              <a:rPr lang="es-ES" dirty="0"/>
              <a:t>La </a:t>
            </a:r>
            <a:r>
              <a:rPr lang="es-ES" u="sng" dirty="0">
                <a:hlinkClick r:id="rId2"/>
              </a:rPr>
              <a:t>acción</a:t>
            </a:r>
            <a:r>
              <a:rPr lang="es-ES" dirty="0"/>
              <a:t> de conexión o desconexión se puede efectuar substituyendo el volante o los engranes con un </a:t>
            </a:r>
            <a:r>
              <a:rPr lang="es-ES" u="sng" dirty="0">
                <a:hlinkClick r:id="rId3"/>
              </a:rPr>
              <a:t>motor</a:t>
            </a:r>
            <a:r>
              <a:rPr lang="es-ES" dirty="0"/>
              <a:t> eléctrico que puede operarse a control remoto.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7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95660"/>
          </a:xfrm>
        </p:spPr>
        <p:txBody>
          <a:bodyPr>
            <a:normAutofit fontScale="90000"/>
          </a:bodyPr>
          <a:lstStyle/>
          <a:p>
            <a:r>
              <a:rPr lang="es-MX" sz="3600" dirty="0" smtClean="0"/>
              <a:t>Pruebas a interruptores GVA 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692696"/>
            <a:ext cx="9036496" cy="568863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MX" sz="2400" dirty="0"/>
              <a:t>Un interruptor de potencia debe ser sometido a pruebas de diferente naturaleza, con el objeto de verificar el correcto estado de sus componentes. </a:t>
            </a:r>
            <a:endParaRPr lang="es-MX" sz="2400" dirty="0" smtClean="0"/>
          </a:p>
          <a:p>
            <a:pPr marL="0" indent="0" algn="just">
              <a:buNone/>
            </a:pPr>
            <a:r>
              <a:rPr lang="es-MX" sz="2400" dirty="0" smtClean="0"/>
              <a:t>Así </a:t>
            </a:r>
            <a:r>
              <a:rPr lang="es-MX" sz="2400" dirty="0"/>
              <a:t>entonces, es necesario probar sus aislamientos, su mecanismo de operación, sus cámaras interruptiva, sus contactos y algunos accesorios como las resistencias de pre-inserción en los interruptores de GVA y los capacitores en los del tipo </a:t>
            </a:r>
            <a:r>
              <a:rPr lang="es-MX" sz="2400" dirty="0" err="1"/>
              <a:t>multi</a:t>
            </a:r>
            <a:r>
              <a:rPr lang="es-MX" sz="2400" dirty="0"/>
              <a:t>-cámara de PVA. </a:t>
            </a:r>
            <a:endParaRPr lang="es-MX" sz="2400" dirty="0" smtClean="0"/>
          </a:p>
          <a:p>
            <a:pPr marL="0" indent="0" algn="just">
              <a:buNone/>
            </a:pPr>
            <a:endParaRPr lang="es-MX" sz="2400" dirty="0" smtClean="0"/>
          </a:p>
          <a:p>
            <a:pPr marL="0" indent="0">
              <a:buNone/>
            </a:pPr>
            <a:r>
              <a:rPr lang="es-ES" sz="2400" dirty="0" smtClean="0"/>
              <a:t>Algunas </a:t>
            </a:r>
            <a:r>
              <a:rPr lang="es-ES" sz="2400" dirty="0"/>
              <a:t>de las más importantes de las variadas razones para </a:t>
            </a:r>
            <a:r>
              <a:rPr lang="es-ES" sz="2400" dirty="0" smtClean="0"/>
              <a:t>probar </a:t>
            </a:r>
            <a:r>
              <a:rPr lang="es-ES" sz="2400" dirty="0"/>
              <a:t>interruptores son para garantizar que</a:t>
            </a:r>
            <a:r>
              <a:rPr lang="es-ES" sz="2400" dirty="0" smtClean="0"/>
              <a:t>:</a:t>
            </a:r>
            <a:endParaRPr lang="es-ES" sz="2400" dirty="0"/>
          </a:p>
          <a:p>
            <a:r>
              <a:rPr lang="es-ES" sz="2400" dirty="0"/>
              <a:t>Brinden protección para equipos </a:t>
            </a:r>
            <a:r>
              <a:rPr lang="es-ES" sz="2400" dirty="0" smtClean="0"/>
              <a:t>costosos</a:t>
            </a:r>
            <a:endParaRPr lang="es-ES" sz="2400" dirty="0"/>
          </a:p>
          <a:p>
            <a:r>
              <a:rPr lang="es-ES" sz="2400" dirty="0"/>
              <a:t>Impidan fallas que produzcan una pérdida en los </a:t>
            </a:r>
            <a:r>
              <a:rPr lang="es-ES" sz="2400" dirty="0" smtClean="0"/>
              <a:t>ingresos</a:t>
            </a:r>
            <a:endParaRPr lang="es-ES" sz="2400" dirty="0"/>
          </a:p>
          <a:p>
            <a:r>
              <a:rPr lang="es-ES" sz="2400" dirty="0"/>
              <a:t>Garanticen la confiabilidad del suministro </a:t>
            </a:r>
            <a:r>
              <a:rPr lang="es-ES" sz="2400" dirty="0" smtClean="0"/>
              <a:t>eléctrico</a:t>
            </a:r>
            <a:endParaRPr lang="es-ES" sz="2400" dirty="0"/>
          </a:p>
          <a:p>
            <a:r>
              <a:rPr lang="es-ES" sz="2400" dirty="0"/>
              <a:t>Impidan la interrupción en el servicio y la </a:t>
            </a:r>
            <a:r>
              <a:rPr lang="es-ES" sz="2400" dirty="0" smtClean="0"/>
              <a:t>oscuridad</a:t>
            </a:r>
            <a:endParaRPr lang="es-ES" sz="2400" dirty="0"/>
          </a:p>
          <a:p>
            <a:r>
              <a:rPr lang="es-ES" sz="2400" dirty="0"/>
              <a:t>Verifiquen el rendimiento de los interruptores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>
              <a:buNone/>
            </a:pPr>
            <a:r>
              <a:rPr lang="es-MX" sz="2400" dirty="0"/>
              <a:t>Las pruebas que se realice en los </a:t>
            </a:r>
            <a:r>
              <a:rPr lang="es-MX" sz="2400" dirty="0" smtClean="0"/>
              <a:t>interruptores </a:t>
            </a:r>
            <a:r>
              <a:rPr lang="es-MX" sz="2400" dirty="0"/>
              <a:t>en los clasificar de esta </a:t>
            </a:r>
            <a:r>
              <a:rPr lang="es-MX" sz="2400" dirty="0" smtClean="0"/>
              <a:t>manera:</a:t>
            </a:r>
          </a:p>
          <a:p>
            <a:pPr marL="0" indent="0">
              <a:buNone/>
            </a:pPr>
            <a:r>
              <a:rPr lang="es-MX" sz="2400" b="1" i="1" dirty="0" smtClean="0"/>
              <a:t>1-Predictivas.</a:t>
            </a:r>
          </a:p>
          <a:p>
            <a:pPr marL="0" indent="0">
              <a:buNone/>
            </a:pPr>
            <a:r>
              <a:rPr lang="es-MX" sz="2400" b="1" i="1" dirty="0" smtClean="0"/>
              <a:t>2-Preventivas.</a:t>
            </a:r>
            <a:endParaRPr lang="en-US" sz="2400" b="1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1307"/>
            <a:ext cx="8808543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40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1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2400" dirty="0"/>
              <a:t>Pruebas a interruptores </a:t>
            </a:r>
            <a:r>
              <a:rPr lang="es-MX" sz="2400" dirty="0" smtClean="0"/>
              <a:t>GVA: </a:t>
            </a:r>
            <a:br>
              <a:rPr lang="es-MX" sz="2400" dirty="0" smtClean="0"/>
            </a:br>
            <a:r>
              <a:rPr lang="es-MX" sz="2400" dirty="0" smtClean="0"/>
              <a:t>pruebas predictivas</a:t>
            </a:r>
            <a:endParaRPr lang="en-U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se realizan con el equipo energizado tal como pueden ser:</a:t>
            </a:r>
            <a:endParaRPr lang="en-US" dirty="0"/>
          </a:p>
          <a:p>
            <a:pPr lvl="0"/>
            <a:r>
              <a:rPr lang="es-MX" sz="2000" dirty="0"/>
              <a:t>Prueba de </a:t>
            </a:r>
            <a:r>
              <a:rPr lang="es-MX" sz="2000" dirty="0" smtClean="0"/>
              <a:t>termografía</a:t>
            </a:r>
          </a:p>
          <a:p>
            <a:pPr marL="0" lvl="0" indent="0">
              <a:buNone/>
            </a:pPr>
            <a:endParaRPr lang="en-US" sz="2000" dirty="0"/>
          </a:p>
          <a:p>
            <a:pPr lvl="0"/>
            <a:r>
              <a:rPr lang="es-MX" sz="2000" dirty="0"/>
              <a:t>Inspección visuales( fugas, tornillería, pintura,  oxidación</a:t>
            </a:r>
            <a:r>
              <a:rPr lang="es-MX" sz="2000" dirty="0" smtClean="0"/>
              <a:t>)</a:t>
            </a:r>
          </a:p>
          <a:p>
            <a:pPr marL="0" lvl="0" indent="0">
              <a:buNone/>
            </a:pPr>
            <a:endParaRPr lang="en-US" sz="2000" dirty="0"/>
          </a:p>
          <a:p>
            <a:pPr lvl="0"/>
            <a:r>
              <a:rPr lang="es-MX" sz="2000" dirty="0"/>
              <a:t>Prueba del </a:t>
            </a:r>
            <a:r>
              <a:rPr lang="es-MX" sz="2000" dirty="0" smtClean="0"/>
              <a:t>aceite:</a:t>
            </a:r>
          </a:p>
          <a:p>
            <a:pPr marL="0" lvl="0" indent="0">
              <a:buNone/>
            </a:pPr>
            <a:r>
              <a:rPr lang="es-MX" sz="2000" dirty="0"/>
              <a:t> </a:t>
            </a:r>
            <a:r>
              <a:rPr lang="es-MX" sz="2000" dirty="0" smtClean="0"/>
              <a:t>                                 - la </a:t>
            </a:r>
            <a:r>
              <a:rPr lang="es-MX" sz="2000" dirty="0"/>
              <a:t>cromatografía de los </a:t>
            </a:r>
            <a:r>
              <a:rPr lang="es-MX" sz="2000" dirty="0" smtClean="0"/>
              <a:t>gases. </a:t>
            </a:r>
          </a:p>
          <a:p>
            <a:pPr marL="0" lvl="0" indent="0">
              <a:buNone/>
            </a:pPr>
            <a:r>
              <a:rPr lang="es-MX" sz="2000" dirty="0"/>
              <a:t> </a:t>
            </a:r>
            <a:r>
              <a:rPr lang="es-MX" sz="2000" dirty="0" smtClean="0"/>
              <a:t>                                 - pruebas físico-químico</a:t>
            </a:r>
            <a:r>
              <a:rPr lang="es-MX" sz="2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82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Prueba de  termografía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2800" dirty="0"/>
              <a:t>La inspección </a:t>
            </a:r>
            <a:r>
              <a:rPr lang="es-ES" sz="2800" dirty="0" err="1"/>
              <a:t>termográfica</a:t>
            </a:r>
            <a:r>
              <a:rPr lang="es-ES" sz="2800" dirty="0"/>
              <a:t> en sistemas eléctricos tiene como objetivo detectar componentes defectuosos basándose en la elevación de la temperatura como consecuencia de un aumento anormal de su resistencia </a:t>
            </a:r>
            <a:r>
              <a:rPr lang="es-ES" sz="2800" dirty="0" smtClean="0"/>
              <a:t>óhmica.</a:t>
            </a:r>
          </a:p>
          <a:p>
            <a:pPr marL="0" indent="0" algn="just">
              <a:buNone/>
            </a:pPr>
            <a:r>
              <a:rPr lang="es-ES" sz="2800" dirty="0"/>
              <a:t> Las causas que originan estos defectos, entre otras, pueden mencionarse</a:t>
            </a:r>
            <a:r>
              <a:rPr lang="es-ES" sz="2800" dirty="0" smtClean="0"/>
              <a:t>:</a:t>
            </a:r>
          </a:p>
          <a:p>
            <a:pPr marL="0" indent="0" algn="just">
              <a:buNone/>
            </a:pPr>
            <a:r>
              <a:rPr lang="es-ES" sz="2800" dirty="0" smtClean="0"/>
              <a:t> </a:t>
            </a:r>
            <a:r>
              <a:rPr lang="es-ES" sz="2800" dirty="0"/>
              <a:t>- Conexiones flojas. </a:t>
            </a:r>
            <a:endParaRPr lang="es-ES" sz="2800" dirty="0" smtClean="0"/>
          </a:p>
          <a:p>
            <a:pPr marL="0" indent="0" algn="just">
              <a:buNone/>
            </a:pPr>
            <a:r>
              <a:rPr lang="es-ES" sz="2800" dirty="0" smtClean="0"/>
              <a:t> </a:t>
            </a:r>
            <a:r>
              <a:rPr lang="es-ES" sz="2800" dirty="0"/>
              <a:t>- Conexiones afectadas por corrosión.  </a:t>
            </a:r>
            <a:endParaRPr lang="es-ES" sz="2800" dirty="0" smtClean="0"/>
          </a:p>
          <a:p>
            <a:pPr algn="just">
              <a:buFontTx/>
              <a:buChar char="-"/>
            </a:pPr>
            <a:r>
              <a:rPr lang="es-ES" sz="2800" dirty="0" smtClean="0"/>
              <a:t>Suciedad </a:t>
            </a:r>
            <a:r>
              <a:rPr lang="es-ES" sz="2800" dirty="0"/>
              <a:t>en conexiones y/o en contactos</a:t>
            </a:r>
            <a:r>
              <a:rPr lang="es-ES" sz="2800" dirty="0" smtClean="0"/>
              <a:t>.</a:t>
            </a:r>
          </a:p>
          <a:p>
            <a:pPr algn="just">
              <a:buFontTx/>
              <a:buChar char="-"/>
            </a:pPr>
            <a:r>
              <a:rPr lang="es-ES" sz="2800" dirty="0" smtClean="0"/>
              <a:t>Degradación </a:t>
            </a:r>
            <a:r>
              <a:rPr lang="es-ES" sz="2800" dirty="0"/>
              <a:t>de los materiales aislantes. </a:t>
            </a:r>
          </a:p>
          <a:p>
            <a:pPr marL="0" indent="0" algn="just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236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cámaras</a:t>
            </a:r>
            <a:r>
              <a:rPr lang="en-US" dirty="0"/>
              <a:t> </a:t>
            </a:r>
            <a:r>
              <a:rPr lang="en-US" dirty="0" err="1"/>
              <a:t>termográficas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ES" sz="2600" dirty="0"/>
              <a:t>Las cámaras </a:t>
            </a:r>
            <a:r>
              <a:rPr lang="es-ES" sz="2600" dirty="0" err="1"/>
              <a:t>termográficas</a:t>
            </a:r>
            <a:r>
              <a:rPr lang="es-ES" sz="2600" dirty="0"/>
              <a:t> son una herramienta única que sirve para </a:t>
            </a:r>
            <a:r>
              <a:rPr lang="es-ES" sz="2600" dirty="0" smtClean="0"/>
              <a:t>determinar </a:t>
            </a:r>
            <a:r>
              <a:rPr lang="es-ES" sz="2600" dirty="0"/>
              <a:t>cuándo y dónde se necesita mantenimiento, puesto que </a:t>
            </a:r>
            <a:r>
              <a:rPr lang="es-ES" sz="2600" dirty="0" smtClean="0"/>
              <a:t>las </a:t>
            </a:r>
            <a:r>
              <a:rPr lang="es-ES" sz="2600" dirty="0"/>
              <a:t>instalaciones eléctricas y mecánicas suelen calentarse antes de </a:t>
            </a:r>
            <a:r>
              <a:rPr lang="es-ES" sz="2600" dirty="0" smtClean="0"/>
              <a:t>fallar</a:t>
            </a:r>
            <a:r>
              <a:rPr lang="es-ES" sz="2600" dirty="0"/>
              <a:t>. Al descubrir estos puntos calientes con una cámara </a:t>
            </a:r>
            <a:r>
              <a:rPr lang="es-ES" sz="2600" dirty="0" err="1" smtClean="0"/>
              <a:t>termográfica</a:t>
            </a:r>
            <a:r>
              <a:rPr lang="es-ES" sz="2600" dirty="0"/>
              <a:t>, se puede llevar a cabo una medida preventiva. De este modo, es </a:t>
            </a:r>
            <a:r>
              <a:rPr lang="es-ES" sz="2600" dirty="0" smtClean="0"/>
              <a:t>posible </a:t>
            </a:r>
            <a:r>
              <a:rPr lang="es-ES" sz="2600" dirty="0"/>
              <a:t>evitar costosas averías o, aún peor, incendios</a:t>
            </a:r>
            <a:r>
              <a:rPr lang="es-ES" sz="2600" dirty="0" smtClean="0"/>
              <a:t>.</a:t>
            </a:r>
          </a:p>
          <a:p>
            <a:pPr marL="0" indent="0" algn="just">
              <a:buNone/>
            </a:pPr>
            <a:endParaRPr lang="es-ES" sz="2600" dirty="0" smtClean="0"/>
          </a:p>
          <a:p>
            <a:pPr marL="0" indent="0" algn="just">
              <a:buNone/>
            </a:pPr>
            <a:r>
              <a:rPr lang="es-ES" sz="2600" dirty="0"/>
              <a:t>Una cámara </a:t>
            </a:r>
            <a:r>
              <a:rPr lang="es-ES" sz="2600" dirty="0" err="1"/>
              <a:t>termográfica</a:t>
            </a:r>
            <a:r>
              <a:rPr lang="es-ES" sz="2600" dirty="0"/>
              <a:t> es un fiable instrumento a distancia capaz </a:t>
            </a:r>
            <a:r>
              <a:rPr lang="es-ES" sz="2600" dirty="0" smtClean="0"/>
              <a:t>de </a:t>
            </a:r>
            <a:r>
              <a:rPr lang="es-ES" sz="2600" dirty="0"/>
              <a:t>analizar y visualizar la distribución de temperatura </a:t>
            </a:r>
            <a:r>
              <a:rPr lang="es-ES" sz="2600" dirty="0" smtClean="0"/>
              <a:t>de superficies completas </a:t>
            </a:r>
            <a:r>
              <a:rPr lang="es-ES" sz="2600" dirty="0"/>
              <a:t>de equipamiento eléctrico y maquinaria con rapidez y </a:t>
            </a:r>
            <a:r>
              <a:rPr lang="es-ES" sz="2600" dirty="0" smtClean="0"/>
              <a:t>precisión.</a:t>
            </a:r>
          </a:p>
          <a:p>
            <a:pPr marL="0" indent="0">
              <a:buNone/>
            </a:pPr>
            <a:r>
              <a:rPr lang="es-ES" sz="2800" b="1" i="1" dirty="0"/>
              <a:t>La termografía de infrarrojos </a:t>
            </a:r>
            <a:r>
              <a:rPr lang="es-ES" sz="2800" dirty="0"/>
              <a:t>es el arte de transformar una imagen de </a:t>
            </a:r>
            <a:r>
              <a:rPr lang="es-ES" sz="2800" dirty="0" smtClean="0"/>
              <a:t>infrarrojos </a:t>
            </a:r>
            <a:r>
              <a:rPr lang="es-ES" sz="2800" dirty="0"/>
              <a:t>en una imagen radiométrica que permita leer los valores de </a:t>
            </a:r>
            <a:r>
              <a:rPr lang="es-ES" sz="2800" dirty="0" smtClean="0"/>
              <a:t>temperatura</a:t>
            </a:r>
            <a:r>
              <a:rPr lang="es-ES" sz="2800" dirty="0"/>
              <a:t>.</a:t>
            </a:r>
          </a:p>
          <a:p>
            <a:pPr marL="0" indent="0" algn="just">
              <a:buNone/>
            </a:pPr>
            <a:endParaRPr lang="es-ES" sz="2600" dirty="0"/>
          </a:p>
          <a:p>
            <a:pPr marL="0" indent="0" algn="just">
              <a:buNone/>
            </a:pPr>
            <a:endParaRPr lang="es-E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77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" y="0"/>
            <a:ext cx="3168352" cy="308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804" y="3377428"/>
            <a:ext cx="3079196" cy="307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0"/>
            <a:ext cx="3314895" cy="295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4" y="3501008"/>
            <a:ext cx="325870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8"/>
            <a:ext cx="3312368" cy="376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03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03" y="-1"/>
            <a:ext cx="8605426" cy="3832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0" y="1876354"/>
            <a:ext cx="878649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0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15087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88181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81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s-ES" sz="2200" dirty="0"/>
              <a:t>Elección del proveedor de cámaras </a:t>
            </a:r>
            <a:r>
              <a:rPr lang="es-ES" sz="2200" dirty="0" err="1" smtClean="0"/>
              <a:t>termográficas</a:t>
            </a:r>
            <a:r>
              <a:rPr lang="es-ES" sz="2200" dirty="0" smtClean="0"/>
              <a:t> </a:t>
            </a:r>
            <a:r>
              <a:rPr lang="es-ES" sz="2200" dirty="0"/>
              <a:t>adecuado</a:t>
            </a:r>
            <a:endParaRPr lang="en-US" sz="2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1052736"/>
            <a:ext cx="8742751" cy="55559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200" dirty="0"/>
              <a:t>Elección del proveedor de cámaras </a:t>
            </a:r>
            <a:r>
              <a:rPr lang="es-ES" sz="2200" dirty="0" err="1"/>
              <a:t>termográficas</a:t>
            </a:r>
            <a:r>
              <a:rPr lang="es-ES" sz="2200" dirty="0"/>
              <a:t> adecuado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54" y="1556792"/>
            <a:ext cx="8608308" cy="453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50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Encontrar</a:t>
            </a:r>
            <a:r>
              <a:rPr lang="en-US" dirty="0"/>
              <a:t> la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solución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507895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15265"/>
            <a:ext cx="6369115" cy="11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40" y="4998608"/>
            <a:ext cx="6369115" cy="149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00" y="4998607"/>
            <a:ext cx="6799539" cy="149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98606"/>
            <a:ext cx="8501565" cy="149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71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Realización</a:t>
            </a:r>
            <a:r>
              <a:rPr lang="en-US" sz="3200" dirty="0"/>
              <a:t> de </a:t>
            </a:r>
            <a:r>
              <a:rPr lang="en-US" sz="3200" dirty="0" err="1" smtClean="0"/>
              <a:t>inspecciones</a:t>
            </a:r>
            <a:r>
              <a:rPr lang="en-US" sz="3200" dirty="0" smtClean="0"/>
              <a:t> </a:t>
            </a:r>
            <a:r>
              <a:rPr lang="en-US" sz="3200" dirty="0" err="1" smtClean="0"/>
              <a:t>térmicas</a:t>
            </a:r>
            <a:endParaRPr lang="en-U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3691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/>
              <a:t>la </a:t>
            </a:r>
            <a:r>
              <a:rPr lang="en-US" dirty="0" err="1" smtClean="0"/>
              <a:t>tarea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/>
              <a:t>Realizar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inspección</a:t>
            </a:r>
            <a:r>
              <a:rPr lang="en-US" dirty="0"/>
              <a:t> </a:t>
            </a:r>
            <a:r>
              <a:rPr lang="en-US" dirty="0" err="1" smtClean="0"/>
              <a:t>inicial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/>
              <a:t>Iniciar</a:t>
            </a:r>
            <a:r>
              <a:rPr lang="en-US" dirty="0"/>
              <a:t> la </a:t>
            </a:r>
            <a:r>
              <a:rPr lang="en-US" dirty="0" err="1" smtClean="0"/>
              <a:t>inspección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s-ES" dirty="0"/>
              <a:t>Análisis y creación de informes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Inspección visuales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34129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/>
              <a:t>Dentro de los diferentes métodos de control mediante técnicas no destructivas nos encontramos con el más básico y no por ello menos importante, la Inspección Visual</a:t>
            </a:r>
            <a:r>
              <a:rPr lang="es-ES" sz="2400" dirty="0" smtClean="0"/>
              <a:t>.</a:t>
            </a:r>
          </a:p>
          <a:p>
            <a:pPr marL="0" indent="0" algn="just">
              <a:buNone/>
            </a:pPr>
            <a:r>
              <a:rPr lang="es-ES" sz="2400" dirty="0" smtClean="0"/>
              <a:t>  </a:t>
            </a:r>
            <a:r>
              <a:rPr lang="es-ES" sz="2400" dirty="0"/>
              <a:t>La inspección visual es un Mantenimiento Preventivo (Nivel I) que se caracteriza por la alta frecuencia y corta duración, utilizando los sentidos humanos, sin provocar indisponibilidad del equipo objeto de la inspección</a:t>
            </a:r>
            <a:r>
              <a:rPr lang="es-ES" sz="2400" dirty="0" smtClean="0"/>
              <a:t>.</a:t>
            </a: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15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/>
              <a:t>El objetivo de la inspección visual es recabar información mediante la aplicación de un cuestionario sobre el estado físico, parámetros propios del equipo, lecturas de los medidores, ruidos, condiciones de externas y cualquier otro parámetro que de indicios de deterioro de las funciones del equipo. </a:t>
            </a:r>
            <a:endParaRPr lang="es-ES" sz="2400" dirty="0" smtClean="0"/>
          </a:p>
          <a:p>
            <a:pPr marL="0" indent="0" algn="just">
              <a:buNone/>
            </a:pPr>
            <a:r>
              <a:rPr lang="es-ES" sz="2400" dirty="0" smtClean="0"/>
              <a:t> </a:t>
            </a:r>
            <a:r>
              <a:rPr lang="es-ES" sz="2400" dirty="0"/>
              <a:t>Estos cuestionarios también permiten llevar el historial del </a:t>
            </a:r>
            <a:r>
              <a:rPr lang="es-ES" sz="2400" dirty="0" smtClean="0"/>
              <a:t>equipo.</a:t>
            </a:r>
            <a:endParaRPr lang="en-US" sz="2400" dirty="0"/>
          </a:p>
        </p:txBody>
      </p:sp>
      <p:sp>
        <p:nvSpPr>
          <p:cNvPr id="4" name="3 Rectángulo"/>
          <p:cNvSpPr/>
          <p:nvPr/>
        </p:nvSpPr>
        <p:spPr>
          <a:xfrm>
            <a:off x="683568" y="620688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</a:rPr>
              <a:t>Objetivo</a:t>
            </a:r>
            <a:r>
              <a:rPr lang="en-US" sz="2800" b="1" dirty="0" smtClean="0">
                <a:solidFill>
                  <a:srgbClr val="FF0000"/>
                </a:solidFill>
              </a:rPr>
              <a:t> de la </a:t>
            </a:r>
            <a:r>
              <a:rPr lang="es-MX" sz="2800" b="1" dirty="0" smtClean="0">
                <a:solidFill>
                  <a:srgbClr val="FF0000"/>
                </a:solidFill>
              </a:rPr>
              <a:t>Inspección </a:t>
            </a:r>
            <a:r>
              <a:rPr lang="es-MX" sz="2800" b="1" dirty="0">
                <a:solidFill>
                  <a:srgbClr val="FF0000"/>
                </a:solidFill>
              </a:rPr>
              <a:t>visuales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79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Prueba del </a:t>
            </a:r>
            <a:r>
              <a:rPr lang="es-MX" dirty="0" smtClean="0"/>
              <a:t>aceite: </a:t>
            </a:r>
            <a:r>
              <a:rPr lang="es-MX" i="1" dirty="0"/>
              <a:t>la cromatografía de los gases</a:t>
            </a:r>
            <a:endParaRPr lang="en-US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27363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1800" dirty="0"/>
              <a:t>El análisis por </a:t>
            </a:r>
            <a:r>
              <a:rPr lang="es-ES" sz="1800" b="1" dirty="0"/>
              <a:t>cromatografía</a:t>
            </a:r>
            <a:r>
              <a:rPr lang="es-ES" sz="1800" dirty="0"/>
              <a:t> de los gases disueltos en el aceite aislante es una técnica relativamente moderna que permite detectar fallas y verificar el estado interno de los </a:t>
            </a:r>
            <a:r>
              <a:rPr lang="es-ES" sz="1800" dirty="0" smtClean="0"/>
              <a:t>transformadores e interruptores, </a:t>
            </a:r>
            <a:r>
              <a:rPr lang="es-ES" sz="1800" dirty="0"/>
              <a:t>sobre todo en los de alta y muy alta tensión</a:t>
            </a:r>
            <a:r>
              <a:rPr lang="es-ES" sz="1800" dirty="0" smtClean="0"/>
              <a:t>.</a:t>
            </a:r>
          </a:p>
          <a:p>
            <a:pPr marL="0" indent="0" algn="just">
              <a:buNone/>
            </a:pPr>
            <a:endParaRPr lang="es-ES" sz="1800" dirty="0" smtClean="0"/>
          </a:p>
          <a:p>
            <a:pPr marL="0" indent="0" algn="just">
              <a:buNone/>
            </a:pPr>
            <a:r>
              <a:rPr lang="es-ES_tradnl" sz="1800" dirty="0"/>
              <a:t>El equipo utilizado para realizar esta prueba es el  cromatógrafo de gases el cual por medio de calentamiento extrae los gases a la muestra de aceite, los separa  y cuantifica en partes por millón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5769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s-ES" sz="2400" b="1" i="1" dirty="0" smtClean="0">
                <a:solidFill>
                  <a:srgbClr val="FF0000"/>
                </a:solidFill>
              </a:rPr>
              <a:t>Gases de interés:</a:t>
            </a:r>
            <a:endParaRPr lang="es-ES" sz="1800" dirty="0"/>
          </a:p>
          <a:p>
            <a:pPr marL="0" indent="0">
              <a:buNone/>
            </a:pPr>
            <a:r>
              <a:rPr lang="es-ES" sz="1800" dirty="0" smtClean="0"/>
              <a:t>Hidrógeno </a:t>
            </a:r>
            <a:r>
              <a:rPr lang="es-ES" sz="1800" dirty="0"/>
              <a:t>(H2</a:t>
            </a:r>
            <a:r>
              <a:rPr lang="es-ES" sz="1800" dirty="0" smtClean="0"/>
              <a:t>)</a:t>
            </a:r>
          </a:p>
          <a:p>
            <a:pPr marL="0" indent="0">
              <a:buNone/>
            </a:pP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/>
              <a:t>Metano (CH4</a:t>
            </a:r>
            <a:r>
              <a:rPr lang="es-ES" sz="1800" dirty="0" smtClean="0"/>
              <a:t>)</a:t>
            </a:r>
          </a:p>
          <a:p>
            <a:pPr marL="0" indent="0">
              <a:buNone/>
            </a:pP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/>
              <a:t>Etano (C2H6</a:t>
            </a:r>
            <a:r>
              <a:rPr lang="es-ES" sz="1800" dirty="0" smtClean="0"/>
              <a:t>)</a:t>
            </a:r>
          </a:p>
          <a:p>
            <a:pPr marL="0" indent="0">
              <a:buNone/>
            </a:pP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/>
              <a:t>Etileno (C2H4</a:t>
            </a:r>
            <a:r>
              <a:rPr lang="es-ES" sz="1800" dirty="0" smtClean="0"/>
              <a:t>)</a:t>
            </a:r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r>
              <a:rPr lang="es-ES" sz="1800" dirty="0" smtClean="0"/>
              <a:t>Acetileno </a:t>
            </a:r>
            <a:r>
              <a:rPr lang="es-ES" sz="1800" dirty="0"/>
              <a:t>(C2H2</a:t>
            </a:r>
            <a:r>
              <a:rPr lang="es-ES" sz="1800" dirty="0" smtClean="0"/>
              <a:t>)</a:t>
            </a:r>
          </a:p>
          <a:p>
            <a:pPr marL="0" indent="0">
              <a:buNone/>
            </a:pP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/>
              <a:t>Monóxido de Carbono (CO</a:t>
            </a:r>
            <a:r>
              <a:rPr lang="es-ES" sz="1800" dirty="0" smtClean="0"/>
              <a:t>)</a:t>
            </a:r>
          </a:p>
          <a:p>
            <a:pPr marL="0" indent="0">
              <a:buNone/>
            </a:pP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/>
              <a:t>Dióxido de Carbono (CO2</a:t>
            </a:r>
            <a:r>
              <a:rPr lang="es-ES" sz="1800" dirty="0" smtClean="0"/>
              <a:t>)</a:t>
            </a:r>
          </a:p>
          <a:p>
            <a:pPr marL="0" indent="0">
              <a:buNone/>
            </a:pP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/>
              <a:t>Nitrógeno (N2</a:t>
            </a:r>
            <a:r>
              <a:rPr lang="es-ES" sz="1800" dirty="0" smtClean="0"/>
              <a:t>)</a:t>
            </a:r>
          </a:p>
          <a:p>
            <a:pPr marL="0" indent="0">
              <a:buNone/>
            </a:pP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/>
              <a:t>Oxigeno (O2)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3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0"/>
            <a:ext cx="5963181" cy="6816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37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70" y="1262220"/>
            <a:ext cx="9002474" cy="47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4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80" y="1412776"/>
            <a:ext cx="877057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33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052736"/>
            <a:ext cx="8759753" cy="52056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75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Autofit/>
          </a:bodyPr>
          <a:lstStyle/>
          <a:p>
            <a:r>
              <a:rPr lang="es-MX" sz="2800" dirty="0"/>
              <a:t>Prueba del aceite: </a:t>
            </a:r>
            <a:r>
              <a:rPr lang="es-MX" sz="2800" i="1" dirty="0" smtClean="0"/>
              <a:t>Pruebas físico-químicos</a:t>
            </a:r>
            <a:endParaRPr lang="en-U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La evaluación del estado del aceite aislante en servicio se efectúa atendiendo a los siguientes índices de control: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 smtClean="0"/>
              <a:t>Apariencia visual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 smtClean="0"/>
              <a:t>Color.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 smtClean="0"/>
              <a:t>Tensión </a:t>
            </a:r>
            <a:r>
              <a:rPr lang="es-MX" sz="1800" dirty="0" err="1" smtClean="0"/>
              <a:t>Interfacial</a:t>
            </a:r>
            <a:r>
              <a:rPr lang="es-MX" sz="1800" dirty="0" smtClean="0"/>
              <a:t> (</a:t>
            </a:r>
            <a:r>
              <a:rPr lang="es-MX" sz="1800" dirty="0" err="1" smtClean="0"/>
              <a:t>mN</a:t>
            </a:r>
            <a:r>
              <a:rPr lang="es-MX" sz="1800" dirty="0" smtClean="0"/>
              <a:t>/m).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 smtClean="0"/>
              <a:t>Factor de Potencia (%)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 smtClean="0"/>
              <a:t>Rigidez Dieléctrica (</a:t>
            </a:r>
            <a:r>
              <a:rPr lang="es-MX" sz="1800" dirty="0" err="1" smtClean="0"/>
              <a:t>kV</a:t>
            </a:r>
            <a:r>
              <a:rPr lang="es-MX" sz="1800" dirty="0" smtClean="0"/>
              <a:t>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 smtClean="0"/>
              <a:t>Contenido de Humedad (mg/kg).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 smtClean="0"/>
              <a:t>Número de Neutralización (mg KOH/g).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4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i="1" dirty="0"/>
              <a:t>Pruebas Preventivas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/>
              <a:t>Se </a:t>
            </a:r>
            <a:r>
              <a:rPr lang="es-MX" dirty="0"/>
              <a:t>realizan con el equipo </a:t>
            </a:r>
            <a:r>
              <a:rPr lang="es-MX" dirty="0" smtClean="0"/>
              <a:t>desenergizado:</a:t>
            </a:r>
          </a:p>
          <a:p>
            <a:pPr lvl="0">
              <a:lnSpc>
                <a:spcPct val="150000"/>
              </a:lnSpc>
            </a:pPr>
            <a:r>
              <a:rPr lang="es-MX" sz="2000" dirty="0"/>
              <a:t>Medición de resistencia de </a:t>
            </a:r>
            <a:r>
              <a:rPr lang="es-MX" sz="2000" dirty="0" smtClean="0"/>
              <a:t>aislamiento:</a:t>
            </a:r>
            <a:endParaRPr lang="en-US" sz="2000" dirty="0"/>
          </a:p>
          <a:p>
            <a:pPr marL="0" indent="0">
              <a:buNone/>
            </a:pPr>
            <a:r>
              <a:rPr lang="es-MX" sz="2000" dirty="0" smtClean="0"/>
              <a:t>                                                -Medición </a:t>
            </a:r>
            <a:r>
              <a:rPr lang="es-MX" sz="2000" dirty="0"/>
              <a:t>de resistencia de  fase a </a:t>
            </a:r>
            <a:r>
              <a:rPr lang="es-MX" sz="2000" dirty="0" smtClean="0"/>
              <a:t>tierra.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         -</a:t>
            </a:r>
            <a:r>
              <a:rPr lang="es-MX" sz="2000" dirty="0" smtClean="0"/>
              <a:t>Medición </a:t>
            </a:r>
            <a:r>
              <a:rPr lang="es-MX" sz="2000" dirty="0"/>
              <a:t>de resistencia de fase a fase.</a:t>
            </a:r>
            <a:endParaRPr lang="en-US" sz="2000" dirty="0"/>
          </a:p>
          <a:p>
            <a:pPr lvl="0">
              <a:lnSpc>
                <a:spcPct val="150000"/>
              </a:lnSpc>
            </a:pPr>
            <a:r>
              <a:rPr lang="es-MX" sz="2000" dirty="0"/>
              <a:t>Prueba de resistencia de contactos</a:t>
            </a:r>
            <a:endParaRPr lang="en-US" sz="2000" dirty="0"/>
          </a:p>
          <a:p>
            <a:pPr lvl="0">
              <a:lnSpc>
                <a:spcPct val="150000"/>
              </a:lnSpc>
            </a:pPr>
            <a:r>
              <a:rPr lang="es-MX" sz="2000" dirty="0"/>
              <a:t>Prueba de simultaneidad de contactos</a:t>
            </a:r>
            <a:endParaRPr lang="en-US" sz="2000" dirty="0"/>
          </a:p>
          <a:p>
            <a:pPr lvl="0">
              <a:lnSpc>
                <a:spcPct val="150000"/>
              </a:lnSpc>
            </a:pPr>
            <a:r>
              <a:rPr lang="es-MX" sz="2000" dirty="0"/>
              <a:t>Prueba de factor de potencia de aislamiento</a:t>
            </a:r>
            <a:endParaRPr lang="en-US" sz="2000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10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29" y="836712"/>
            <a:ext cx="8698425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76"/>
          <a:stretch/>
        </p:blipFill>
        <p:spPr bwMode="auto">
          <a:xfrm>
            <a:off x="275487" y="2118344"/>
            <a:ext cx="8667268" cy="390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29" y="1916832"/>
            <a:ext cx="869842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12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874435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3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3755</TotalTime>
  <Words>1932</Words>
  <Application>Microsoft Office PowerPoint</Application>
  <PresentationFormat>Presentación en pantalla (4:3)</PresentationFormat>
  <Paragraphs>209</Paragraphs>
  <Slides>54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55" baseType="lpstr">
      <vt:lpstr>Tema de Office</vt:lpstr>
      <vt:lpstr>INTERRUPTORES DE POTENCIA</vt:lpstr>
      <vt:lpstr>Presentación de PowerPoint</vt:lpstr>
      <vt:lpstr>INTERRUPTORRES DE POTENCIA</vt:lpstr>
      <vt:lpstr>Presentación de PowerPoint</vt:lpstr>
      <vt:lpstr>Características </vt:lpstr>
      <vt:lpstr>Presentación de PowerPoint</vt:lpstr>
      <vt:lpstr>Partes de un interruptor de potencia</vt:lpstr>
      <vt:lpstr>Presentación de PowerPoint</vt:lpstr>
      <vt:lpstr>¿Como funciona?</vt:lpstr>
      <vt:lpstr>Presentación de PowerPoint</vt:lpstr>
      <vt:lpstr>Áreas de aplicación para los interruptores</vt:lpstr>
      <vt:lpstr>Clasificación</vt:lpstr>
      <vt:lpstr>Por el nivel de voltaje.</vt:lpstr>
      <vt:lpstr>Tipo de ubicación</vt:lpstr>
      <vt:lpstr>Por la Ubicación de las Cámaras.</vt:lpstr>
      <vt:lpstr>Presentación de PowerPoint</vt:lpstr>
      <vt:lpstr>Ventajas del interruptores de tanque muerto</vt:lpstr>
      <vt:lpstr>Presentación de PowerPoint</vt:lpstr>
      <vt:lpstr>Ventajas del interruptores de tanque muerto</vt:lpstr>
      <vt:lpstr>Presentación de PowerPoint</vt:lpstr>
      <vt:lpstr>Por El Tipo de Mecanismo</vt:lpstr>
      <vt:lpstr>Por Su Medio de Extinción.</vt:lpstr>
      <vt:lpstr>Interruptores de aceite</vt:lpstr>
      <vt:lpstr>Interruptores de gran volúmenes de aceite (GVA)</vt:lpstr>
      <vt:lpstr>Presentación de PowerPoint</vt:lpstr>
      <vt:lpstr>Presentación de PowerPoint</vt:lpstr>
      <vt:lpstr>Presentación de PowerPoint</vt:lpstr>
      <vt:lpstr>Ventajas de los interruptores de gran volumen de aceite.</vt:lpstr>
      <vt:lpstr>Desventajas de los interruptores de gran volumen de aceite.</vt:lpstr>
      <vt:lpstr>Presentación de PowerPoint</vt:lpstr>
      <vt:lpstr>Presentación de PowerPoint</vt:lpstr>
      <vt:lpstr>Pruebas a interruptores GVA </vt:lpstr>
      <vt:lpstr>Pruebas a interruptores GVA:  pruebas predictivas</vt:lpstr>
      <vt:lpstr>Prueba de  termografía</vt:lpstr>
      <vt:lpstr>Las cámaras termográficas</vt:lpstr>
      <vt:lpstr>Presentación de PowerPoint</vt:lpstr>
      <vt:lpstr>Presentación de PowerPoint</vt:lpstr>
      <vt:lpstr>Presentación de PowerPoint</vt:lpstr>
      <vt:lpstr>Elección del proveedor de cámaras termográficas adecuado</vt:lpstr>
      <vt:lpstr>Elección del proveedor de cámaras termográficas adecuado</vt:lpstr>
      <vt:lpstr>Encontrar la mejor solución</vt:lpstr>
      <vt:lpstr>Realización de inspecciones térmicas</vt:lpstr>
      <vt:lpstr>Inspección visuales</vt:lpstr>
      <vt:lpstr>Presentación de PowerPoint</vt:lpstr>
      <vt:lpstr>Prueba del aceite: la cromatografía de los gases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Prueba del aceite: Pruebas físico-químicos</vt:lpstr>
      <vt:lpstr>Pruebas Preventivas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remy</dc:creator>
  <cp:lastModifiedBy>remy</cp:lastModifiedBy>
  <cp:revision>55</cp:revision>
  <dcterms:created xsi:type="dcterms:W3CDTF">2017-09-05T02:36:06Z</dcterms:created>
  <dcterms:modified xsi:type="dcterms:W3CDTF">2017-09-12T22:45:08Z</dcterms:modified>
</cp:coreProperties>
</file>